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4"/>
  </p:sldMasterIdLst>
  <p:notesMasterIdLst>
    <p:notesMasterId r:id="rId48"/>
  </p:notesMasterIdLst>
  <p:handoutMasterIdLst>
    <p:handoutMasterId r:id="rId49"/>
  </p:handoutMasterIdLst>
  <p:sldIdLst>
    <p:sldId id="256" r:id="rId5"/>
    <p:sldId id="258" r:id="rId6"/>
    <p:sldId id="260" r:id="rId7"/>
    <p:sldId id="261" r:id="rId8"/>
    <p:sldId id="262" r:id="rId9"/>
    <p:sldId id="277" r:id="rId10"/>
    <p:sldId id="278" r:id="rId11"/>
    <p:sldId id="314" r:id="rId12"/>
    <p:sldId id="311" r:id="rId13"/>
    <p:sldId id="312" r:id="rId14"/>
    <p:sldId id="313" r:id="rId15"/>
    <p:sldId id="285" r:id="rId16"/>
    <p:sldId id="286" r:id="rId17"/>
    <p:sldId id="284" r:id="rId18"/>
    <p:sldId id="315" r:id="rId19"/>
    <p:sldId id="316" r:id="rId20"/>
    <p:sldId id="317" r:id="rId21"/>
    <p:sldId id="264" r:id="rId22"/>
    <p:sldId id="28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288" r:id="rId38"/>
    <p:sldId id="332" r:id="rId39"/>
    <p:sldId id="333" r:id="rId40"/>
    <p:sldId id="334" r:id="rId41"/>
    <p:sldId id="335" r:id="rId42"/>
    <p:sldId id="336" r:id="rId43"/>
    <p:sldId id="337" r:id="rId44"/>
    <p:sldId id="338" r:id="rId45"/>
    <p:sldId id="339" r:id="rId46"/>
    <p:sldId id="290" r:id="rId47"/>
  </p:sldIdLst>
  <p:sldSz cx="9144000" cy="5143500" type="screen16x9"/>
  <p:notesSz cx="6858000" cy="9144000"/>
  <p:embeddedFontLst>
    <p:embeddedFont>
      <p:font typeface="Bebas Neue" panose="020B0606020202050201" pitchFamily="34" charset="0"/>
      <p:regular r:id="rId50"/>
    </p:embeddedFont>
    <p:embeddedFont>
      <p:font typeface="Cairo" panose="020B0604020202020204" charset="-78"/>
      <p:regular r:id="rId51"/>
      <p:bold r:id="rId52"/>
    </p:embeddedFont>
    <p:embeddedFont>
      <p:font typeface="Cambria Math" panose="02040503050406030204" pitchFamily="18" charset="0"/>
      <p:regular r:id="rId53"/>
    </p:embeddedFont>
    <p:embeddedFont>
      <p:font typeface="Electrolize" panose="020B0604020202020204" charset="0"/>
      <p:regular r:id="rId54"/>
    </p:embeddedFont>
    <p:embeddedFont>
      <p:font typeface="Montserrat" panose="00000500000000000000" pitchFamily="2"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6E57E-A306-426E-8814-F9378892AD61}">
  <a:tblStyle styleId="{9066E57E-A306-426E-8814-F9378892AD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13" y="54"/>
      </p:cViewPr>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Dang Duy 20210272" userId="272e9594-f8b1-4b63-9030-015faeba25e3" providerId="ADAL" clId="{55359EEB-E808-4CCC-A4F0-C4E9098F08E0}"/>
    <pc:docChg chg="delSld">
      <pc:chgData name="Nguyen Dang Duy 20210272" userId="272e9594-f8b1-4b63-9030-015faeba25e3" providerId="ADAL" clId="{55359EEB-E808-4CCC-A4F0-C4E9098F08E0}" dt="2024-05-30T12:31:42.986" v="0" actId="47"/>
      <pc:docMkLst>
        <pc:docMk/>
      </pc:docMkLst>
      <pc:sldChg chg="del">
        <pc:chgData name="Nguyen Dang Duy 20210272" userId="272e9594-f8b1-4b63-9030-015faeba25e3" providerId="ADAL" clId="{55359EEB-E808-4CCC-A4F0-C4E9098F08E0}" dt="2024-05-30T12:31:42.986" v="0" actId="47"/>
        <pc:sldMkLst>
          <pc:docMk/>
          <pc:sldMk cId="0" sldId="289"/>
        </pc:sldMkLst>
      </pc:sldChg>
      <pc:sldMasterChg chg="delSldLayout">
        <pc:chgData name="Nguyen Dang Duy 20210272" userId="272e9594-f8b1-4b63-9030-015faeba25e3" providerId="ADAL" clId="{55359EEB-E808-4CCC-A4F0-C4E9098F08E0}" dt="2024-05-30T12:31:42.986" v="0" actId="47"/>
        <pc:sldMasterMkLst>
          <pc:docMk/>
          <pc:sldMasterMk cId="0" sldId="2147483686"/>
        </pc:sldMasterMkLst>
        <pc:sldLayoutChg chg="del">
          <pc:chgData name="Nguyen Dang Duy 20210272" userId="272e9594-f8b1-4b63-9030-015faeba25e3" providerId="ADAL" clId="{55359EEB-E808-4CCC-A4F0-C4E9098F08E0}" dt="2024-05-30T12:31:42.986" v="0" actId="47"/>
          <pc:sldLayoutMkLst>
            <pc:docMk/>
            <pc:sldMasterMk cId="0" sldId="2147483686"/>
            <pc:sldLayoutMk cId="0" sldId="214748367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AA43A-AD30-F9FE-54E6-B620B15A9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5F9C3C-4899-B82B-E251-429BA69CFA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0A7789-0880-4175-9ADC-E94EBCC5736A}" type="datetimeFigureOut">
              <a:rPr lang="en-US" smtClean="0"/>
              <a:t>5/30/2024</a:t>
            </a:fld>
            <a:endParaRPr lang="en-US"/>
          </a:p>
        </p:txBody>
      </p:sp>
      <p:sp>
        <p:nvSpPr>
          <p:cNvPr id="4" name="Footer Placeholder 3">
            <a:extLst>
              <a:ext uri="{FF2B5EF4-FFF2-40B4-BE49-F238E27FC236}">
                <a16:creationId xmlns:a16="http://schemas.microsoft.com/office/drawing/2014/main" id="{46745B6B-8865-15BF-DDA4-52DFF6C5F0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754DD9-EE72-5E02-3F9F-0075C7CD3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8102AE-3A05-46D0-B479-5E1A68ED7402}" type="slidenum">
              <a:rPr lang="en-US" smtClean="0"/>
              <a:t>‹#›</a:t>
            </a:fld>
            <a:endParaRPr lang="en-US"/>
          </a:p>
        </p:txBody>
      </p:sp>
    </p:spTree>
    <p:extLst>
      <p:ext uri="{BB962C8B-B14F-4D97-AF65-F5344CB8AC3E}">
        <p14:creationId xmlns:p14="http://schemas.microsoft.com/office/powerpoint/2010/main" val="1385320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58b4bebab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58b4bebab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59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58b4bebab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58b4bebab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9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58b4bebab1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58b4bebab1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58b4bebab1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58b4bebab1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58b4bebab1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58b4bebab1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58b4bebab1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58b4bebab1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7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58b4bebab1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58b4bebab1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631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58b4bebab1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58b4bebab1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698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87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444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6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24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55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071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8b4bebab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8b4bebab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6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83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850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6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783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11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316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924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503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68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532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221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27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24a59d8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24a59d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435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8df02aa9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28df02aa9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58b4bebab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58b4bebab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58b4bebab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58b4bebab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309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58b4bebab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58b4bebab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049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411050" y="922025"/>
            <a:ext cx="4098900" cy="2663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66" name="Google Shape;66;p14"/>
          <p:cNvSpPr txBox="1">
            <a:spLocks noGrp="1"/>
          </p:cNvSpPr>
          <p:nvPr>
            <p:ph type="title" hasCustomPrompt="1"/>
          </p:nvPr>
        </p:nvSpPr>
        <p:spPr>
          <a:xfrm flipH="1">
            <a:off x="715100" y="1999775"/>
            <a:ext cx="1724100" cy="13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67" name="Google Shape;67;p14"/>
          <p:cNvSpPr txBox="1">
            <a:spLocks noGrp="1"/>
          </p:cNvSpPr>
          <p:nvPr>
            <p:ph type="title" idx="2"/>
          </p:nvPr>
        </p:nvSpPr>
        <p:spPr>
          <a:xfrm>
            <a:off x="2448525" y="1907332"/>
            <a:ext cx="2571600" cy="8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4"/>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10_1_1">
    <p:spTree>
      <p:nvGrpSpPr>
        <p:cNvPr id="1" name="Shape 69"/>
        <p:cNvGrpSpPr/>
        <p:nvPr/>
      </p:nvGrpSpPr>
      <p:grpSpPr>
        <a:xfrm>
          <a:off x="0" y="0"/>
          <a:ext cx="0" cy="0"/>
          <a:chOff x="0" y="0"/>
          <a:chExt cx="0" cy="0"/>
        </a:xfrm>
      </p:grpSpPr>
      <p:pic>
        <p:nvPicPr>
          <p:cNvPr id="70" name="Google Shape;70;p1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71" name="Google Shape;71;p15"/>
          <p:cNvSpPr txBox="1">
            <a:spLocks noGrp="1"/>
          </p:cNvSpPr>
          <p:nvPr>
            <p:ph type="title"/>
          </p:nvPr>
        </p:nvSpPr>
        <p:spPr>
          <a:xfrm>
            <a:off x="2391900" y="2380050"/>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15"/>
          <p:cNvSpPr txBox="1">
            <a:spLocks noGrp="1"/>
          </p:cNvSpPr>
          <p:nvPr>
            <p:ph type="title" idx="2" hasCustomPrompt="1"/>
          </p:nvPr>
        </p:nvSpPr>
        <p:spPr>
          <a:xfrm>
            <a:off x="2391900" y="1062325"/>
            <a:ext cx="4360200" cy="12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5"/>
          <p:cNvSpPr txBox="1">
            <a:spLocks noGrp="1"/>
          </p:cNvSpPr>
          <p:nvPr>
            <p:ph type="subTitle" idx="1"/>
          </p:nvPr>
        </p:nvSpPr>
        <p:spPr>
          <a:xfrm>
            <a:off x="2391900" y="3221850"/>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_2_1">
    <p:spTree>
      <p:nvGrpSpPr>
        <p:cNvPr id="1" name="Shape 78"/>
        <p:cNvGrpSpPr/>
        <p:nvPr/>
      </p:nvGrpSpPr>
      <p:grpSpPr>
        <a:xfrm>
          <a:off x="0" y="0"/>
          <a:ext cx="0" cy="0"/>
          <a:chOff x="0" y="0"/>
          <a:chExt cx="0" cy="0"/>
        </a:xfrm>
      </p:grpSpPr>
      <p:pic>
        <p:nvPicPr>
          <p:cNvPr id="79" name="Google Shape;79;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80" name="Google Shape;80;p1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3_2_1_1">
    <p:spTree>
      <p:nvGrpSpPr>
        <p:cNvPr id="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83" name="Google Shape;83;p1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4"/>
        <p:cNvGrpSpPr/>
        <p:nvPr/>
      </p:nvGrpSpPr>
      <p:grpSpPr>
        <a:xfrm>
          <a:off x="0" y="0"/>
          <a:ext cx="0" cy="0"/>
          <a:chOff x="0" y="0"/>
          <a:chExt cx="0" cy="0"/>
        </a:xfrm>
      </p:grpSpPr>
      <p:pic>
        <p:nvPicPr>
          <p:cNvPr id="85" name="Google Shape;85;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6" name="Google Shape;86;p19"/>
          <p:cNvSpPr txBox="1">
            <a:spLocks noGrp="1"/>
          </p:cNvSpPr>
          <p:nvPr>
            <p:ph type="subTitle" idx="1"/>
          </p:nvPr>
        </p:nvSpPr>
        <p:spPr>
          <a:xfrm>
            <a:off x="1944900" y="1470200"/>
            <a:ext cx="5254200" cy="267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600"/>
              <a:buFont typeface="Montserrat"/>
              <a:buChar char="○"/>
              <a:defRPr sz="2000" b="1"/>
            </a:lvl2pPr>
            <a:lvl3pPr lvl="2" algn="ctr" rtl="0">
              <a:lnSpc>
                <a:spcPct val="100000"/>
              </a:lnSpc>
              <a:spcBef>
                <a:spcPts val="0"/>
              </a:spcBef>
              <a:spcAft>
                <a:spcPts val="0"/>
              </a:spcAft>
              <a:buSzPts val="1600"/>
              <a:buFont typeface="Montserrat"/>
              <a:buChar char="■"/>
              <a:defRPr sz="2000" b="1"/>
            </a:lvl3pPr>
            <a:lvl4pPr lvl="3" algn="ctr" rtl="0">
              <a:lnSpc>
                <a:spcPct val="100000"/>
              </a:lnSpc>
              <a:spcBef>
                <a:spcPts val="0"/>
              </a:spcBef>
              <a:spcAft>
                <a:spcPts val="0"/>
              </a:spcAft>
              <a:buSzPts val="1600"/>
              <a:buFont typeface="Montserrat"/>
              <a:buChar char="●"/>
              <a:defRPr sz="2000" b="1"/>
            </a:lvl4pPr>
            <a:lvl5pPr lvl="4" algn="ctr" rtl="0">
              <a:lnSpc>
                <a:spcPct val="100000"/>
              </a:lnSpc>
              <a:spcBef>
                <a:spcPts val="0"/>
              </a:spcBef>
              <a:spcAft>
                <a:spcPts val="0"/>
              </a:spcAft>
              <a:buSzPts val="1600"/>
              <a:buFont typeface="Montserrat"/>
              <a:buChar char="○"/>
              <a:defRPr sz="2000" b="1"/>
            </a:lvl5pPr>
            <a:lvl6pPr lvl="5" algn="ctr" rtl="0">
              <a:lnSpc>
                <a:spcPct val="100000"/>
              </a:lnSpc>
              <a:spcBef>
                <a:spcPts val="0"/>
              </a:spcBef>
              <a:spcAft>
                <a:spcPts val="0"/>
              </a:spcAft>
              <a:buSzPts val="1600"/>
              <a:buFont typeface="Montserrat"/>
              <a:buChar char="■"/>
              <a:defRPr sz="2000" b="1"/>
            </a:lvl6pPr>
            <a:lvl7pPr lvl="6" algn="ctr" rtl="0">
              <a:lnSpc>
                <a:spcPct val="100000"/>
              </a:lnSpc>
              <a:spcBef>
                <a:spcPts val="0"/>
              </a:spcBef>
              <a:spcAft>
                <a:spcPts val="0"/>
              </a:spcAft>
              <a:buSzPts val="1600"/>
              <a:buFont typeface="Montserrat"/>
              <a:buChar char="●"/>
              <a:defRPr sz="2000" b="1"/>
            </a:lvl7pPr>
            <a:lvl8pPr lvl="7" algn="ctr" rtl="0">
              <a:lnSpc>
                <a:spcPct val="100000"/>
              </a:lnSpc>
              <a:spcBef>
                <a:spcPts val="0"/>
              </a:spcBef>
              <a:spcAft>
                <a:spcPts val="0"/>
              </a:spcAft>
              <a:buSzPts val="1600"/>
              <a:buFont typeface="Montserrat"/>
              <a:buChar char="○"/>
              <a:defRPr sz="2000" b="1"/>
            </a:lvl8pPr>
            <a:lvl9pPr lvl="8" algn="ctr" rtl="0">
              <a:lnSpc>
                <a:spcPct val="100000"/>
              </a:lnSpc>
              <a:spcBef>
                <a:spcPts val="0"/>
              </a:spcBef>
              <a:spcAft>
                <a:spcPts val="0"/>
              </a:spcAft>
              <a:buSzPts val="1600"/>
              <a:buFont typeface="Montserrat"/>
              <a:buChar char="■"/>
              <a:defRPr sz="2000" b="1"/>
            </a:lvl9pPr>
          </a:lstStyle>
          <a:p>
            <a:endParaRPr/>
          </a:p>
        </p:txBody>
      </p:sp>
      <p:sp>
        <p:nvSpPr>
          <p:cNvPr id="87" name="Google Shape;87;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9_1_1_2">
    <p:spTree>
      <p:nvGrpSpPr>
        <p:cNvPr id="1" name="Shape 92"/>
        <p:cNvGrpSpPr/>
        <p:nvPr/>
      </p:nvGrpSpPr>
      <p:grpSpPr>
        <a:xfrm>
          <a:off x="0" y="0"/>
          <a:ext cx="0" cy="0"/>
          <a:chOff x="0" y="0"/>
          <a:chExt cx="0" cy="0"/>
        </a:xfrm>
      </p:grpSpPr>
      <p:pic>
        <p:nvPicPr>
          <p:cNvPr id="93" name="Google Shape;93;p2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4" name="Google Shape;94;p21"/>
          <p:cNvSpPr txBox="1">
            <a:spLocks noGrp="1"/>
          </p:cNvSpPr>
          <p:nvPr>
            <p:ph type="subTitle" idx="1"/>
          </p:nvPr>
        </p:nvSpPr>
        <p:spPr>
          <a:xfrm>
            <a:off x="5353575" y="2642075"/>
            <a:ext cx="2616300" cy="117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95" name="Google Shape;95;p21"/>
          <p:cNvSpPr txBox="1">
            <a:spLocks noGrp="1"/>
          </p:cNvSpPr>
          <p:nvPr>
            <p:ph type="title"/>
          </p:nvPr>
        </p:nvSpPr>
        <p:spPr>
          <a:xfrm>
            <a:off x="5353575" y="1476475"/>
            <a:ext cx="2616300" cy="1173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Font typeface="Arial"/>
              <a:buNone/>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9_1_1_2_1_1">
    <p:spTree>
      <p:nvGrpSpPr>
        <p:cNvPr id="1" name="Shape 96"/>
        <p:cNvGrpSpPr/>
        <p:nvPr/>
      </p:nvGrpSpPr>
      <p:grpSpPr>
        <a:xfrm>
          <a:off x="0" y="0"/>
          <a:ext cx="0" cy="0"/>
          <a:chOff x="0" y="0"/>
          <a:chExt cx="0" cy="0"/>
        </a:xfrm>
      </p:grpSpPr>
      <p:pic>
        <p:nvPicPr>
          <p:cNvPr id="97" name="Google Shape;97;p22"/>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8" name="Google Shape;98;p22"/>
          <p:cNvSpPr txBox="1">
            <a:spLocks noGrp="1"/>
          </p:cNvSpPr>
          <p:nvPr>
            <p:ph type="subTitle" idx="1"/>
          </p:nvPr>
        </p:nvSpPr>
        <p:spPr>
          <a:xfrm>
            <a:off x="967725" y="2641475"/>
            <a:ext cx="2817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99" name="Google Shape;99;p22"/>
          <p:cNvSpPr txBox="1">
            <a:spLocks noGrp="1"/>
          </p:cNvSpPr>
          <p:nvPr>
            <p:ph type="title"/>
          </p:nvPr>
        </p:nvSpPr>
        <p:spPr>
          <a:xfrm>
            <a:off x="967875" y="1328100"/>
            <a:ext cx="2817300" cy="1374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3500"/>
              <a:buFont typeface="Arial"/>
              <a:buNone/>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9_1_1_2_1_1_1">
    <p:spTree>
      <p:nvGrpSpPr>
        <p:cNvPr id="1" name="Shape 100"/>
        <p:cNvGrpSpPr/>
        <p:nvPr/>
      </p:nvGrpSpPr>
      <p:grpSpPr>
        <a:xfrm>
          <a:off x="0" y="0"/>
          <a:ext cx="0" cy="0"/>
          <a:chOff x="0" y="0"/>
          <a:chExt cx="0" cy="0"/>
        </a:xfrm>
      </p:grpSpPr>
      <p:pic>
        <p:nvPicPr>
          <p:cNvPr id="101" name="Google Shape;101;p23"/>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2" name="Google Shape;102;p23"/>
          <p:cNvSpPr txBox="1">
            <a:spLocks noGrp="1"/>
          </p:cNvSpPr>
          <p:nvPr>
            <p:ph type="subTitle" idx="1"/>
          </p:nvPr>
        </p:nvSpPr>
        <p:spPr>
          <a:xfrm>
            <a:off x="949550" y="2184713"/>
            <a:ext cx="2817300" cy="117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103" name="Google Shape;103;p2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4"/>
        <p:cNvGrpSpPr/>
        <p:nvPr/>
      </p:nvGrpSpPr>
      <p:grpSpPr>
        <a:xfrm>
          <a:off x="0" y="0"/>
          <a:ext cx="0" cy="0"/>
          <a:chOff x="0" y="0"/>
          <a:chExt cx="0" cy="0"/>
        </a:xfrm>
      </p:grpSpPr>
      <p:pic>
        <p:nvPicPr>
          <p:cNvPr id="105" name="Google Shape;105;p24"/>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6" name="Google Shape;106;p24"/>
          <p:cNvSpPr txBox="1">
            <a:spLocks noGrp="1"/>
          </p:cNvSpPr>
          <p:nvPr>
            <p:ph type="body" idx="1"/>
          </p:nvPr>
        </p:nvSpPr>
        <p:spPr>
          <a:xfrm>
            <a:off x="721125" y="1202800"/>
            <a:ext cx="3759300" cy="340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latin typeface="Arial"/>
                <a:ea typeface="Arial"/>
                <a:cs typeface="Arial"/>
                <a:sym typeface="Arial"/>
              </a:defRPr>
            </a:lvl1pPr>
            <a:lvl2pPr marL="914400" lvl="1" indent="-330200" rtl="0">
              <a:lnSpc>
                <a:spcPct val="100000"/>
              </a:lnSpc>
              <a:spcBef>
                <a:spcPts val="1600"/>
              </a:spcBef>
              <a:spcAft>
                <a:spcPts val="0"/>
              </a:spcAft>
              <a:buClr>
                <a:schemeClr val="dk1"/>
              </a:buClr>
              <a:buSzPts val="1600"/>
              <a:buFont typeface="Montserrat"/>
              <a:buChar char="○"/>
              <a:defRPr sz="1200">
                <a:solidFill>
                  <a:schemeClr val="dk1"/>
                </a:solidFill>
              </a:defRPr>
            </a:lvl2pPr>
            <a:lvl3pPr marL="1371600" lvl="2" indent="-330200" rtl="0">
              <a:spcBef>
                <a:spcPts val="1600"/>
              </a:spcBef>
              <a:spcAft>
                <a:spcPts val="0"/>
              </a:spcAft>
              <a:buClr>
                <a:schemeClr val="dk1"/>
              </a:buClr>
              <a:buSzPts val="1600"/>
              <a:buFont typeface="Montserrat"/>
              <a:buChar char="■"/>
              <a:defRPr>
                <a:solidFill>
                  <a:schemeClr val="dk1"/>
                </a:solidFill>
              </a:defRPr>
            </a:lvl3pPr>
            <a:lvl4pPr marL="1828800" lvl="3" indent="-330200" rtl="0">
              <a:spcBef>
                <a:spcPts val="1600"/>
              </a:spcBef>
              <a:spcAft>
                <a:spcPts val="0"/>
              </a:spcAft>
              <a:buClr>
                <a:schemeClr val="dk1"/>
              </a:buClr>
              <a:buSzPts val="1600"/>
              <a:buFont typeface="Montserrat"/>
              <a:buChar char="●"/>
              <a:defRPr>
                <a:solidFill>
                  <a:schemeClr val="dk1"/>
                </a:solidFill>
              </a:defRPr>
            </a:lvl4pPr>
            <a:lvl5pPr marL="2286000" lvl="4" indent="-330200" rtl="0">
              <a:spcBef>
                <a:spcPts val="1600"/>
              </a:spcBef>
              <a:spcAft>
                <a:spcPts val="0"/>
              </a:spcAft>
              <a:buClr>
                <a:schemeClr val="dk1"/>
              </a:buClr>
              <a:buSzPts val="1600"/>
              <a:buFont typeface="Montserrat"/>
              <a:buChar char="○"/>
              <a:defRPr>
                <a:solidFill>
                  <a:schemeClr val="dk1"/>
                </a:solidFill>
              </a:defRPr>
            </a:lvl5pPr>
            <a:lvl6pPr marL="2743200" lvl="5" indent="-330200" rtl="0">
              <a:spcBef>
                <a:spcPts val="1600"/>
              </a:spcBef>
              <a:spcAft>
                <a:spcPts val="0"/>
              </a:spcAft>
              <a:buClr>
                <a:schemeClr val="dk1"/>
              </a:buClr>
              <a:buSzPts val="1600"/>
              <a:buFont typeface="Montserrat"/>
              <a:buChar char="■"/>
              <a:defRPr>
                <a:solidFill>
                  <a:schemeClr val="dk1"/>
                </a:solidFill>
              </a:defRPr>
            </a:lvl6pPr>
            <a:lvl7pPr marL="3200400" lvl="6" indent="-330200" rtl="0">
              <a:spcBef>
                <a:spcPts val="1600"/>
              </a:spcBef>
              <a:spcAft>
                <a:spcPts val="0"/>
              </a:spcAft>
              <a:buClr>
                <a:schemeClr val="dk1"/>
              </a:buClr>
              <a:buSzPts val="1600"/>
              <a:buFont typeface="Montserrat"/>
              <a:buChar char="●"/>
              <a:defRPr>
                <a:solidFill>
                  <a:schemeClr val="dk1"/>
                </a:solidFill>
              </a:defRPr>
            </a:lvl7pPr>
            <a:lvl8pPr marL="3657600" lvl="7" indent="-330200" rtl="0">
              <a:spcBef>
                <a:spcPts val="1600"/>
              </a:spcBef>
              <a:spcAft>
                <a:spcPts val="0"/>
              </a:spcAft>
              <a:buClr>
                <a:schemeClr val="dk1"/>
              </a:buClr>
              <a:buSzPts val="1600"/>
              <a:buFont typeface="Montserrat"/>
              <a:buChar char="○"/>
              <a:defRPr>
                <a:solidFill>
                  <a:schemeClr val="dk1"/>
                </a:solidFill>
              </a:defRPr>
            </a:lvl8pPr>
            <a:lvl9pPr marL="4114800" lvl="8" indent="-330200" rtl="0">
              <a:spcBef>
                <a:spcPts val="1600"/>
              </a:spcBef>
              <a:spcAft>
                <a:spcPts val="1600"/>
              </a:spcAft>
              <a:buClr>
                <a:schemeClr val="dk1"/>
              </a:buClr>
              <a:buSzPts val="1600"/>
              <a:buFont typeface="Montserrat"/>
              <a:buChar char="■"/>
              <a:defRPr>
                <a:solidFill>
                  <a:schemeClr val="dk1"/>
                </a:solidFill>
              </a:defRPr>
            </a:lvl9pPr>
          </a:lstStyle>
          <a:p>
            <a:endParaRPr/>
          </a:p>
        </p:txBody>
      </p:sp>
      <p:sp>
        <p:nvSpPr>
          <p:cNvPr id="107" name="Google Shape;107;p24"/>
          <p:cNvSpPr txBox="1">
            <a:spLocks noGrp="1"/>
          </p:cNvSpPr>
          <p:nvPr>
            <p:ph type="body" idx="2"/>
          </p:nvPr>
        </p:nvSpPr>
        <p:spPr>
          <a:xfrm>
            <a:off x="4663650" y="1754475"/>
            <a:ext cx="3759300" cy="2857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2500">
                <a:latin typeface="Electrolize"/>
                <a:ea typeface="Electrolize"/>
                <a:cs typeface="Electrolize"/>
                <a:sym typeface="Electrolize"/>
              </a:defRPr>
            </a:lvl1pPr>
            <a:lvl2pPr marL="914400" lvl="1" indent="-330200" rtl="0">
              <a:lnSpc>
                <a:spcPct val="100000"/>
              </a:lnSpc>
              <a:spcBef>
                <a:spcPts val="1600"/>
              </a:spcBef>
              <a:spcAft>
                <a:spcPts val="0"/>
              </a:spcAft>
              <a:buClr>
                <a:schemeClr val="dk1"/>
              </a:buClr>
              <a:buSzPts val="1600"/>
              <a:buFont typeface="Montserrat"/>
              <a:buChar char="○"/>
              <a:defRPr sz="1200">
                <a:solidFill>
                  <a:schemeClr val="dk1"/>
                </a:solidFill>
              </a:defRPr>
            </a:lvl2pPr>
            <a:lvl3pPr marL="1371600" lvl="2" indent="-330200" rtl="0">
              <a:spcBef>
                <a:spcPts val="1600"/>
              </a:spcBef>
              <a:spcAft>
                <a:spcPts val="0"/>
              </a:spcAft>
              <a:buClr>
                <a:schemeClr val="dk1"/>
              </a:buClr>
              <a:buSzPts val="1600"/>
              <a:buFont typeface="Montserrat"/>
              <a:buChar char="■"/>
              <a:defRPr>
                <a:solidFill>
                  <a:schemeClr val="dk1"/>
                </a:solidFill>
              </a:defRPr>
            </a:lvl3pPr>
            <a:lvl4pPr marL="1828800" lvl="3" indent="-330200" rtl="0">
              <a:spcBef>
                <a:spcPts val="1600"/>
              </a:spcBef>
              <a:spcAft>
                <a:spcPts val="0"/>
              </a:spcAft>
              <a:buClr>
                <a:schemeClr val="dk1"/>
              </a:buClr>
              <a:buSzPts val="1600"/>
              <a:buFont typeface="Montserrat"/>
              <a:buChar char="●"/>
              <a:defRPr>
                <a:solidFill>
                  <a:schemeClr val="dk1"/>
                </a:solidFill>
              </a:defRPr>
            </a:lvl4pPr>
            <a:lvl5pPr marL="2286000" lvl="4" indent="-330200" rtl="0">
              <a:spcBef>
                <a:spcPts val="1600"/>
              </a:spcBef>
              <a:spcAft>
                <a:spcPts val="0"/>
              </a:spcAft>
              <a:buClr>
                <a:schemeClr val="dk1"/>
              </a:buClr>
              <a:buSzPts val="1600"/>
              <a:buFont typeface="Montserrat"/>
              <a:buChar char="○"/>
              <a:defRPr>
                <a:solidFill>
                  <a:schemeClr val="dk1"/>
                </a:solidFill>
              </a:defRPr>
            </a:lvl5pPr>
            <a:lvl6pPr marL="2743200" lvl="5" indent="-330200" rtl="0">
              <a:spcBef>
                <a:spcPts val="1600"/>
              </a:spcBef>
              <a:spcAft>
                <a:spcPts val="0"/>
              </a:spcAft>
              <a:buClr>
                <a:schemeClr val="dk1"/>
              </a:buClr>
              <a:buSzPts val="1600"/>
              <a:buFont typeface="Montserrat"/>
              <a:buChar char="■"/>
              <a:defRPr>
                <a:solidFill>
                  <a:schemeClr val="dk1"/>
                </a:solidFill>
              </a:defRPr>
            </a:lvl6pPr>
            <a:lvl7pPr marL="3200400" lvl="6" indent="-330200" rtl="0">
              <a:spcBef>
                <a:spcPts val="1600"/>
              </a:spcBef>
              <a:spcAft>
                <a:spcPts val="0"/>
              </a:spcAft>
              <a:buClr>
                <a:schemeClr val="dk1"/>
              </a:buClr>
              <a:buSzPts val="1600"/>
              <a:buFont typeface="Montserrat"/>
              <a:buChar char="●"/>
              <a:defRPr>
                <a:solidFill>
                  <a:schemeClr val="dk1"/>
                </a:solidFill>
              </a:defRPr>
            </a:lvl7pPr>
            <a:lvl8pPr marL="3657600" lvl="7" indent="-330200" rtl="0">
              <a:spcBef>
                <a:spcPts val="1600"/>
              </a:spcBef>
              <a:spcAft>
                <a:spcPts val="0"/>
              </a:spcAft>
              <a:buClr>
                <a:schemeClr val="dk1"/>
              </a:buClr>
              <a:buSzPts val="1600"/>
              <a:buFont typeface="Montserrat"/>
              <a:buChar char="○"/>
              <a:defRPr>
                <a:solidFill>
                  <a:schemeClr val="dk1"/>
                </a:solidFill>
              </a:defRPr>
            </a:lvl8pPr>
            <a:lvl9pPr marL="4114800" lvl="8" indent="-330200" rtl="0">
              <a:spcBef>
                <a:spcPts val="1600"/>
              </a:spcBef>
              <a:spcAft>
                <a:spcPts val="1600"/>
              </a:spcAft>
              <a:buClr>
                <a:schemeClr val="dk1"/>
              </a:buClr>
              <a:buSzPts val="1600"/>
              <a:buFont typeface="Montserrat"/>
              <a:buChar char="■"/>
              <a:defRPr>
                <a:solidFill>
                  <a:schemeClr val="dk1"/>
                </a:solidFill>
              </a:defRPr>
            </a:lvl9pPr>
          </a:lstStyle>
          <a:p>
            <a:endParaRPr/>
          </a:p>
        </p:txBody>
      </p:sp>
      <p:sp>
        <p:nvSpPr>
          <p:cNvPr id="108" name="Google Shape;108;p2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l="5891" t="6362" r="6833" b="6362"/>
          <a:stretch/>
        </p:blipFill>
        <p:spPr>
          <a:xfrm>
            <a:off x="0" y="0"/>
            <a:ext cx="9144000" cy="5143500"/>
          </a:xfrm>
          <a:prstGeom prst="rect">
            <a:avLst/>
          </a:prstGeom>
          <a:noFill/>
          <a:ln>
            <a:noFill/>
          </a:ln>
        </p:spPr>
      </p:pic>
      <p:sp>
        <p:nvSpPr>
          <p:cNvPr id="111" name="Google Shape;111;p25"/>
          <p:cNvSpPr txBox="1">
            <a:spLocks noGrp="1"/>
          </p:cNvSpPr>
          <p:nvPr>
            <p:ph type="subTitle" idx="1"/>
          </p:nvPr>
        </p:nvSpPr>
        <p:spPr>
          <a:xfrm>
            <a:off x="7200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25"/>
          <p:cNvSpPr txBox="1">
            <a:spLocks noGrp="1"/>
          </p:cNvSpPr>
          <p:nvPr>
            <p:ph type="subTitle" idx="2"/>
          </p:nvPr>
        </p:nvSpPr>
        <p:spPr>
          <a:xfrm>
            <a:off x="7200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5"/>
          <p:cNvSpPr txBox="1">
            <a:spLocks noGrp="1"/>
          </p:cNvSpPr>
          <p:nvPr>
            <p:ph type="subTitle" idx="3"/>
          </p:nvPr>
        </p:nvSpPr>
        <p:spPr>
          <a:xfrm>
            <a:off x="34038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5"/>
          <p:cNvSpPr txBox="1">
            <a:spLocks noGrp="1"/>
          </p:cNvSpPr>
          <p:nvPr>
            <p:ph type="subTitle" idx="4"/>
          </p:nvPr>
        </p:nvSpPr>
        <p:spPr>
          <a:xfrm>
            <a:off x="60876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5"/>
          <p:cNvSpPr txBox="1">
            <a:spLocks noGrp="1"/>
          </p:cNvSpPr>
          <p:nvPr>
            <p:ph type="subTitle" idx="5"/>
          </p:nvPr>
        </p:nvSpPr>
        <p:spPr>
          <a:xfrm>
            <a:off x="34038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6" name="Google Shape;116;p25"/>
          <p:cNvSpPr txBox="1">
            <a:spLocks noGrp="1"/>
          </p:cNvSpPr>
          <p:nvPr>
            <p:ph type="subTitle" idx="6"/>
          </p:nvPr>
        </p:nvSpPr>
        <p:spPr>
          <a:xfrm>
            <a:off x="60876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2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859250" y="1062325"/>
            <a:ext cx="4360200" cy="12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BLANK_1_1_1_2_1">
    <p:spTree>
      <p:nvGrpSpPr>
        <p:cNvPr id="1" name="Shape 118"/>
        <p:cNvGrpSpPr/>
        <p:nvPr/>
      </p:nvGrpSpPr>
      <p:grpSpPr>
        <a:xfrm>
          <a:off x="0" y="0"/>
          <a:ext cx="0" cy="0"/>
          <a:chOff x="0" y="0"/>
          <a:chExt cx="0" cy="0"/>
        </a:xfrm>
      </p:grpSpPr>
      <p:pic>
        <p:nvPicPr>
          <p:cNvPr id="119" name="Google Shape;119;p26"/>
          <p:cNvPicPr preferRelativeResize="0"/>
          <p:nvPr/>
        </p:nvPicPr>
        <p:blipFill rotWithShape="1">
          <a:blip r:embed="rId2">
            <a:alphaModFix/>
          </a:blip>
          <a:srcRect l="5891" t="6362" r="6833" b="6362"/>
          <a:stretch/>
        </p:blipFill>
        <p:spPr>
          <a:xfrm>
            <a:off x="0" y="0"/>
            <a:ext cx="9144000" cy="5143500"/>
          </a:xfrm>
          <a:prstGeom prst="rect">
            <a:avLst/>
          </a:prstGeom>
          <a:noFill/>
          <a:ln>
            <a:noFill/>
          </a:ln>
        </p:spPr>
      </p:pic>
      <p:sp>
        <p:nvSpPr>
          <p:cNvPr id="120" name="Google Shape;120;p26"/>
          <p:cNvSpPr txBox="1">
            <a:spLocks noGrp="1"/>
          </p:cNvSpPr>
          <p:nvPr>
            <p:ph type="subTitle" idx="1"/>
          </p:nvPr>
        </p:nvSpPr>
        <p:spPr>
          <a:xfrm>
            <a:off x="5089825" y="39153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21" name="Google Shape;121;p26"/>
          <p:cNvSpPr txBox="1">
            <a:spLocks noGrp="1"/>
          </p:cNvSpPr>
          <p:nvPr>
            <p:ph type="subTitle" idx="2"/>
          </p:nvPr>
        </p:nvSpPr>
        <p:spPr>
          <a:xfrm>
            <a:off x="1723475" y="39153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22" name="Google Shape;122;p26"/>
          <p:cNvSpPr txBox="1">
            <a:spLocks noGrp="1"/>
          </p:cNvSpPr>
          <p:nvPr>
            <p:ph type="subTitle" idx="3"/>
          </p:nvPr>
        </p:nvSpPr>
        <p:spPr>
          <a:xfrm>
            <a:off x="1723475" y="35280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3" name="Google Shape;123;p26"/>
          <p:cNvSpPr txBox="1">
            <a:spLocks noGrp="1"/>
          </p:cNvSpPr>
          <p:nvPr>
            <p:ph type="subTitle" idx="4"/>
          </p:nvPr>
        </p:nvSpPr>
        <p:spPr>
          <a:xfrm>
            <a:off x="5089825" y="35280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4" name="Google Shape;124;p2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145"/>
        <p:cNvGrpSpPr/>
        <p:nvPr/>
      </p:nvGrpSpPr>
      <p:grpSpPr>
        <a:xfrm>
          <a:off x="0" y="0"/>
          <a:ext cx="0" cy="0"/>
          <a:chOff x="0" y="0"/>
          <a:chExt cx="0" cy="0"/>
        </a:xfrm>
      </p:grpSpPr>
      <p:pic>
        <p:nvPicPr>
          <p:cNvPr id="146" name="Google Shape;146;p29"/>
          <p:cNvPicPr preferRelativeResize="0"/>
          <p:nvPr/>
        </p:nvPicPr>
        <p:blipFill rotWithShape="1">
          <a:blip r:embed="rId2">
            <a:alphaModFix/>
          </a:blip>
          <a:srcRect l="2733" b="2733"/>
          <a:stretch/>
        </p:blipFill>
        <p:spPr>
          <a:xfrm rot="10800000" flipH="1">
            <a:off x="0" y="0"/>
            <a:ext cx="9144000" cy="5143500"/>
          </a:xfrm>
          <a:prstGeom prst="rect">
            <a:avLst/>
          </a:prstGeom>
          <a:noFill/>
          <a:ln>
            <a:noFill/>
          </a:ln>
        </p:spPr>
      </p:pic>
      <p:sp>
        <p:nvSpPr>
          <p:cNvPr id="147" name="Google Shape;147;p29"/>
          <p:cNvSpPr txBox="1">
            <a:spLocks noGrp="1"/>
          </p:cNvSpPr>
          <p:nvPr>
            <p:ph type="subTitle" idx="1"/>
          </p:nvPr>
        </p:nvSpPr>
        <p:spPr>
          <a:xfrm>
            <a:off x="6144466" y="2161776"/>
            <a:ext cx="20961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8" name="Google Shape;148;p29"/>
          <p:cNvSpPr txBox="1">
            <a:spLocks noGrp="1"/>
          </p:cNvSpPr>
          <p:nvPr>
            <p:ph type="subTitle" idx="2"/>
          </p:nvPr>
        </p:nvSpPr>
        <p:spPr>
          <a:xfrm>
            <a:off x="6144450" y="1788600"/>
            <a:ext cx="20961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49" name="Google Shape;149;p29"/>
          <p:cNvSpPr txBox="1">
            <a:spLocks noGrp="1"/>
          </p:cNvSpPr>
          <p:nvPr>
            <p:ph type="subTitle" idx="3"/>
          </p:nvPr>
        </p:nvSpPr>
        <p:spPr>
          <a:xfrm>
            <a:off x="3523959" y="2161776"/>
            <a:ext cx="20961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50" name="Google Shape;150;p29"/>
          <p:cNvSpPr txBox="1">
            <a:spLocks noGrp="1"/>
          </p:cNvSpPr>
          <p:nvPr>
            <p:ph type="subTitle" idx="4"/>
          </p:nvPr>
        </p:nvSpPr>
        <p:spPr>
          <a:xfrm>
            <a:off x="3523949" y="1788600"/>
            <a:ext cx="20961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51" name="Google Shape;151;p29"/>
          <p:cNvSpPr txBox="1">
            <a:spLocks noGrp="1"/>
          </p:cNvSpPr>
          <p:nvPr>
            <p:ph type="subTitle" idx="5"/>
          </p:nvPr>
        </p:nvSpPr>
        <p:spPr>
          <a:xfrm>
            <a:off x="2213706" y="3812481"/>
            <a:ext cx="20961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52" name="Google Shape;152;p29"/>
          <p:cNvSpPr txBox="1">
            <a:spLocks noGrp="1"/>
          </p:cNvSpPr>
          <p:nvPr>
            <p:ph type="subTitle" idx="6"/>
          </p:nvPr>
        </p:nvSpPr>
        <p:spPr>
          <a:xfrm>
            <a:off x="2213698" y="3439300"/>
            <a:ext cx="20961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53" name="Google Shape;153;p29"/>
          <p:cNvSpPr txBox="1">
            <a:spLocks noGrp="1"/>
          </p:cNvSpPr>
          <p:nvPr>
            <p:ph type="subTitle" idx="7"/>
          </p:nvPr>
        </p:nvSpPr>
        <p:spPr>
          <a:xfrm>
            <a:off x="4834213" y="3812481"/>
            <a:ext cx="20961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54" name="Google Shape;154;p29"/>
          <p:cNvSpPr txBox="1">
            <a:spLocks noGrp="1"/>
          </p:cNvSpPr>
          <p:nvPr>
            <p:ph type="subTitle" idx="8"/>
          </p:nvPr>
        </p:nvSpPr>
        <p:spPr>
          <a:xfrm>
            <a:off x="4834200" y="3439300"/>
            <a:ext cx="20961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55" name="Google Shape;155;p29"/>
          <p:cNvSpPr txBox="1">
            <a:spLocks noGrp="1"/>
          </p:cNvSpPr>
          <p:nvPr>
            <p:ph type="subTitle" idx="9"/>
          </p:nvPr>
        </p:nvSpPr>
        <p:spPr>
          <a:xfrm>
            <a:off x="903453" y="2161776"/>
            <a:ext cx="20961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56" name="Google Shape;156;p29"/>
          <p:cNvSpPr txBox="1">
            <a:spLocks noGrp="1"/>
          </p:cNvSpPr>
          <p:nvPr>
            <p:ph type="subTitle" idx="13"/>
          </p:nvPr>
        </p:nvSpPr>
        <p:spPr>
          <a:xfrm>
            <a:off x="903447" y="1788600"/>
            <a:ext cx="20961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57" name="Google Shape;157;p2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73"/>
        <p:cNvGrpSpPr/>
        <p:nvPr/>
      </p:nvGrpSpPr>
      <p:grpSpPr>
        <a:xfrm>
          <a:off x="0" y="0"/>
          <a:ext cx="0" cy="0"/>
          <a:chOff x="0" y="0"/>
          <a:chExt cx="0" cy="0"/>
        </a:xfrm>
      </p:grpSpPr>
      <p:pic>
        <p:nvPicPr>
          <p:cNvPr id="174" name="Google Shape;174;p31"/>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175" name="Google Shape;175;p31"/>
          <p:cNvSpPr txBox="1">
            <a:spLocks noGrp="1"/>
          </p:cNvSpPr>
          <p:nvPr>
            <p:ph type="title" hasCustomPrompt="1"/>
          </p:nvPr>
        </p:nvSpPr>
        <p:spPr>
          <a:xfrm>
            <a:off x="2290350" y="702525"/>
            <a:ext cx="4563300" cy="71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5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6" name="Google Shape;176;p31"/>
          <p:cNvSpPr txBox="1">
            <a:spLocks noGrp="1"/>
          </p:cNvSpPr>
          <p:nvPr>
            <p:ph type="subTitle" idx="1"/>
          </p:nvPr>
        </p:nvSpPr>
        <p:spPr>
          <a:xfrm>
            <a:off x="2290350" y="1462375"/>
            <a:ext cx="4563300" cy="30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77" name="Google Shape;177;p31"/>
          <p:cNvSpPr txBox="1">
            <a:spLocks noGrp="1"/>
          </p:cNvSpPr>
          <p:nvPr>
            <p:ph type="title" idx="2" hasCustomPrompt="1"/>
          </p:nvPr>
        </p:nvSpPr>
        <p:spPr>
          <a:xfrm>
            <a:off x="2290350" y="2087050"/>
            <a:ext cx="4563300" cy="71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8" name="Google Shape;178;p31"/>
          <p:cNvSpPr txBox="1">
            <a:spLocks noGrp="1"/>
          </p:cNvSpPr>
          <p:nvPr>
            <p:ph type="subTitle" idx="3"/>
          </p:nvPr>
        </p:nvSpPr>
        <p:spPr>
          <a:xfrm>
            <a:off x="2290350" y="2846101"/>
            <a:ext cx="4563300" cy="30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79" name="Google Shape;179;p31"/>
          <p:cNvSpPr txBox="1">
            <a:spLocks noGrp="1"/>
          </p:cNvSpPr>
          <p:nvPr>
            <p:ph type="title" idx="4" hasCustomPrompt="1"/>
          </p:nvPr>
        </p:nvSpPr>
        <p:spPr>
          <a:xfrm>
            <a:off x="2290350" y="3468563"/>
            <a:ext cx="4563300" cy="71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5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0" name="Google Shape;180;p31"/>
          <p:cNvSpPr txBox="1">
            <a:spLocks noGrp="1"/>
          </p:cNvSpPr>
          <p:nvPr>
            <p:ph type="subTitle" idx="5"/>
          </p:nvPr>
        </p:nvSpPr>
        <p:spPr>
          <a:xfrm>
            <a:off x="2290350" y="4229800"/>
            <a:ext cx="4563300" cy="30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BLANK_1_1_1_1_1_1_3_1">
    <p:spTree>
      <p:nvGrpSpPr>
        <p:cNvPr id="1" name="Shape 181"/>
        <p:cNvGrpSpPr/>
        <p:nvPr/>
      </p:nvGrpSpPr>
      <p:grpSpPr>
        <a:xfrm>
          <a:off x="0" y="0"/>
          <a:ext cx="0" cy="0"/>
          <a:chOff x="0" y="0"/>
          <a:chExt cx="0" cy="0"/>
        </a:xfrm>
      </p:grpSpPr>
      <p:pic>
        <p:nvPicPr>
          <p:cNvPr id="182" name="Google Shape;182;p32"/>
          <p:cNvPicPr preferRelativeResize="0"/>
          <p:nvPr/>
        </p:nvPicPr>
        <p:blipFill rotWithShape="1">
          <a:blip r:embed="rId2">
            <a:alphaModFix/>
          </a:blip>
          <a:srcRect t="-300" b="300"/>
          <a:stretch/>
        </p:blipFill>
        <p:spPr>
          <a:xfrm rot="10800000">
            <a:off x="0" y="0"/>
            <a:ext cx="9144000" cy="5143500"/>
          </a:xfrm>
          <a:prstGeom prst="rect">
            <a:avLst/>
          </a:prstGeom>
          <a:noFill/>
          <a:ln>
            <a:noFill/>
          </a:ln>
        </p:spPr>
      </p:pic>
      <p:sp>
        <p:nvSpPr>
          <p:cNvPr id="183" name="Google Shape;183;p32"/>
          <p:cNvSpPr txBox="1">
            <a:spLocks noGrp="1"/>
          </p:cNvSpPr>
          <p:nvPr>
            <p:ph type="title" hasCustomPrompt="1"/>
          </p:nvPr>
        </p:nvSpPr>
        <p:spPr>
          <a:xfrm>
            <a:off x="5747650" y="2596950"/>
            <a:ext cx="2301000" cy="56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Arial"/>
              <a:buNone/>
              <a:defRPr sz="3000" b="1"/>
            </a:lvl1pPr>
            <a:lvl2pPr lvl="1" algn="ctr" rtl="0">
              <a:spcBef>
                <a:spcPts val="0"/>
              </a:spcBef>
              <a:spcAft>
                <a:spcPts val="0"/>
              </a:spcAft>
              <a:buSzPts val="3600"/>
              <a:buFont typeface="Arial"/>
              <a:buNone/>
              <a:defRPr sz="3600">
                <a:latin typeface="Arial"/>
                <a:ea typeface="Arial"/>
                <a:cs typeface="Arial"/>
                <a:sym typeface="Arial"/>
              </a:defRPr>
            </a:lvl2pPr>
            <a:lvl3pPr lvl="2" algn="ctr" rtl="0">
              <a:spcBef>
                <a:spcPts val="0"/>
              </a:spcBef>
              <a:spcAft>
                <a:spcPts val="0"/>
              </a:spcAft>
              <a:buSzPts val="3600"/>
              <a:buFont typeface="Arial"/>
              <a:buNone/>
              <a:defRPr sz="3600">
                <a:latin typeface="Arial"/>
                <a:ea typeface="Arial"/>
                <a:cs typeface="Arial"/>
                <a:sym typeface="Arial"/>
              </a:defRPr>
            </a:lvl3pPr>
            <a:lvl4pPr lvl="3" algn="ctr" rtl="0">
              <a:spcBef>
                <a:spcPts val="0"/>
              </a:spcBef>
              <a:spcAft>
                <a:spcPts val="0"/>
              </a:spcAft>
              <a:buSzPts val="3600"/>
              <a:buFont typeface="Arial"/>
              <a:buNone/>
              <a:defRPr sz="3600">
                <a:latin typeface="Arial"/>
                <a:ea typeface="Arial"/>
                <a:cs typeface="Arial"/>
                <a:sym typeface="Arial"/>
              </a:defRPr>
            </a:lvl4pPr>
            <a:lvl5pPr lvl="4" algn="ctr" rtl="0">
              <a:spcBef>
                <a:spcPts val="0"/>
              </a:spcBef>
              <a:spcAft>
                <a:spcPts val="0"/>
              </a:spcAft>
              <a:buSzPts val="3600"/>
              <a:buFont typeface="Arial"/>
              <a:buNone/>
              <a:defRPr sz="3600">
                <a:latin typeface="Arial"/>
                <a:ea typeface="Arial"/>
                <a:cs typeface="Arial"/>
                <a:sym typeface="Arial"/>
              </a:defRPr>
            </a:lvl5pPr>
            <a:lvl6pPr lvl="5" algn="ctr" rtl="0">
              <a:spcBef>
                <a:spcPts val="0"/>
              </a:spcBef>
              <a:spcAft>
                <a:spcPts val="0"/>
              </a:spcAft>
              <a:buSzPts val="3600"/>
              <a:buFont typeface="Arial"/>
              <a:buNone/>
              <a:defRPr sz="3600">
                <a:latin typeface="Arial"/>
                <a:ea typeface="Arial"/>
                <a:cs typeface="Arial"/>
                <a:sym typeface="Arial"/>
              </a:defRPr>
            </a:lvl6pPr>
            <a:lvl7pPr lvl="6" algn="ctr" rtl="0">
              <a:spcBef>
                <a:spcPts val="0"/>
              </a:spcBef>
              <a:spcAft>
                <a:spcPts val="0"/>
              </a:spcAft>
              <a:buSzPts val="3600"/>
              <a:buFont typeface="Arial"/>
              <a:buNone/>
              <a:defRPr sz="3600">
                <a:latin typeface="Arial"/>
                <a:ea typeface="Arial"/>
                <a:cs typeface="Arial"/>
                <a:sym typeface="Arial"/>
              </a:defRPr>
            </a:lvl7pPr>
            <a:lvl8pPr lvl="7" algn="ctr" rtl="0">
              <a:spcBef>
                <a:spcPts val="0"/>
              </a:spcBef>
              <a:spcAft>
                <a:spcPts val="0"/>
              </a:spcAft>
              <a:buSzPts val="3600"/>
              <a:buFont typeface="Arial"/>
              <a:buNone/>
              <a:defRPr sz="3600">
                <a:latin typeface="Arial"/>
                <a:ea typeface="Arial"/>
                <a:cs typeface="Arial"/>
                <a:sym typeface="Arial"/>
              </a:defRPr>
            </a:lvl8pPr>
            <a:lvl9pPr lvl="8" algn="ctr" rtl="0">
              <a:spcBef>
                <a:spcPts val="0"/>
              </a:spcBef>
              <a:spcAft>
                <a:spcPts val="0"/>
              </a:spcAft>
              <a:buSzPts val="3600"/>
              <a:buFont typeface="Arial"/>
              <a:buNone/>
              <a:defRPr sz="3600">
                <a:latin typeface="Arial"/>
                <a:ea typeface="Arial"/>
                <a:cs typeface="Arial"/>
                <a:sym typeface="Arial"/>
              </a:defRPr>
            </a:lvl9pPr>
          </a:lstStyle>
          <a:p>
            <a:r>
              <a:t>xx%</a:t>
            </a:r>
          </a:p>
        </p:txBody>
      </p:sp>
      <p:sp>
        <p:nvSpPr>
          <p:cNvPr id="184" name="Google Shape;184;p32"/>
          <p:cNvSpPr txBox="1">
            <a:spLocks noGrp="1"/>
          </p:cNvSpPr>
          <p:nvPr>
            <p:ph type="subTitle" idx="1"/>
          </p:nvPr>
        </p:nvSpPr>
        <p:spPr>
          <a:xfrm>
            <a:off x="5747650" y="3066725"/>
            <a:ext cx="2301000" cy="5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85" name="Google Shape;185;p32"/>
          <p:cNvSpPr txBox="1">
            <a:spLocks noGrp="1"/>
          </p:cNvSpPr>
          <p:nvPr>
            <p:ph type="title" idx="2" hasCustomPrompt="1"/>
          </p:nvPr>
        </p:nvSpPr>
        <p:spPr>
          <a:xfrm>
            <a:off x="1084400" y="2596950"/>
            <a:ext cx="2322900" cy="56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Arial"/>
              <a:buNone/>
              <a:defRPr sz="3000" b="1"/>
            </a:lvl1pPr>
            <a:lvl2pPr lvl="1" algn="ctr" rtl="0">
              <a:spcBef>
                <a:spcPts val="0"/>
              </a:spcBef>
              <a:spcAft>
                <a:spcPts val="0"/>
              </a:spcAft>
              <a:buSzPts val="3600"/>
              <a:buFont typeface="Arial"/>
              <a:buNone/>
              <a:defRPr sz="3600">
                <a:latin typeface="Arial"/>
                <a:ea typeface="Arial"/>
                <a:cs typeface="Arial"/>
                <a:sym typeface="Arial"/>
              </a:defRPr>
            </a:lvl2pPr>
            <a:lvl3pPr lvl="2" algn="ctr" rtl="0">
              <a:spcBef>
                <a:spcPts val="0"/>
              </a:spcBef>
              <a:spcAft>
                <a:spcPts val="0"/>
              </a:spcAft>
              <a:buSzPts val="3600"/>
              <a:buFont typeface="Arial"/>
              <a:buNone/>
              <a:defRPr sz="3600">
                <a:latin typeface="Arial"/>
                <a:ea typeface="Arial"/>
                <a:cs typeface="Arial"/>
                <a:sym typeface="Arial"/>
              </a:defRPr>
            </a:lvl3pPr>
            <a:lvl4pPr lvl="3" algn="ctr" rtl="0">
              <a:spcBef>
                <a:spcPts val="0"/>
              </a:spcBef>
              <a:spcAft>
                <a:spcPts val="0"/>
              </a:spcAft>
              <a:buSzPts val="3600"/>
              <a:buFont typeface="Arial"/>
              <a:buNone/>
              <a:defRPr sz="3600">
                <a:latin typeface="Arial"/>
                <a:ea typeface="Arial"/>
                <a:cs typeface="Arial"/>
                <a:sym typeface="Arial"/>
              </a:defRPr>
            </a:lvl4pPr>
            <a:lvl5pPr lvl="4" algn="ctr" rtl="0">
              <a:spcBef>
                <a:spcPts val="0"/>
              </a:spcBef>
              <a:spcAft>
                <a:spcPts val="0"/>
              </a:spcAft>
              <a:buSzPts val="3600"/>
              <a:buFont typeface="Arial"/>
              <a:buNone/>
              <a:defRPr sz="3600">
                <a:latin typeface="Arial"/>
                <a:ea typeface="Arial"/>
                <a:cs typeface="Arial"/>
                <a:sym typeface="Arial"/>
              </a:defRPr>
            </a:lvl5pPr>
            <a:lvl6pPr lvl="5" algn="ctr" rtl="0">
              <a:spcBef>
                <a:spcPts val="0"/>
              </a:spcBef>
              <a:spcAft>
                <a:spcPts val="0"/>
              </a:spcAft>
              <a:buSzPts val="3600"/>
              <a:buFont typeface="Arial"/>
              <a:buNone/>
              <a:defRPr sz="3600">
                <a:latin typeface="Arial"/>
                <a:ea typeface="Arial"/>
                <a:cs typeface="Arial"/>
                <a:sym typeface="Arial"/>
              </a:defRPr>
            </a:lvl6pPr>
            <a:lvl7pPr lvl="6" algn="ctr" rtl="0">
              <a:spcBef>
                <a:spcPts val="0"/>
              </a:spcBef>
              <a:spcAft>
                <a:spcPts val="0"/>
              </a:spcAft>
              <a:buSzPts val="3600"/>
              <a:buFont typeface="Arial"/>
              <a:buNone/>
              <a:defRPr sz="3600">
                <a:latin typeface="Arial"/>
                <a:ea typeface="Arial"/>
                <a:cs typeface="Arial"/>
                <a:sym typeface="Arial"/>
              </a:defRPr>
            </a:lvl7pPr>
            <a:lvl8pPr lvl="7" algn="ctr" rtl="0">
              <a:spcBef>
                <a:spcPts val="0"/>
              </a:spcBef>
              <a:spcAft>
                <a:spcPts val="0"/>
              </a:spcAft>
              <a:buSzPts val="3600"/>
              <a:buFont typeface="Arial"/>
              <a:buNone/>
              <a:defRPr sz="3600">
                <a:latin typeface="Arial"/>
                <a:ea typeface="Arial"/>
                <a:cs typeface="Arial"/>
                <a:sym typeface="Arial"/>
              </a:defRPr>
            </a:lvl8pPr>
            <a:lvl9pPr lvl="8" algn="ctr" rtl="0">
              <a:spcBef>
                <a:spcPts val="0"/>
              </a:spcBef>
              <a:spcAft>
                <a:spcPts val="0"/>
              </a:spcAft>
              <a:buSzPts val="3600"/>
              <a:buFont typeface="Arial"/>
              <a:buNone/>
              <a:defRPr sz="3600">
                <a:latin typeface="Arial"/>
                <a:ea typeface="Arial"/>
                <a:cs typeface="Arial"/>
                <a:sym typeface="Arial"/>
              </a:defRPr>
            </a:lvl9pPr>
          </a:lstStyle>
          <a:p>
            <a:r>
              <a:t>xx%</a:t>
            </a:r>
          </a:p>
        </p:txBody>
      </p:sp>
      <p:sp>
        <p:nvSpPr>
          <p:cNvPr id="186" name="Google Shape;186;p32"/>
          <p:cNvSpPr txBox="1">
            <a:spLocks noGrp="1"/>
          </p:cNvSpPr>
          <p:nvPr>
            <p:ph type="subTitle" idx="3"/>
          </p:nvPr>
        </p:nvSpPr>
        <p:spPr>
          <a:xfrm>
            <a:off x="1084400" y="3066725"/>
            <a:ext cx="2322900" cy="5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87" name="Google Shape;187;p32"/>
          <p:cNvSpPr txBox="1">
            <a:spLocks noGrp="1"/>
          </p:cNvSpPr>
          <p:nvPr>
            <p:ph type="title" idx="4" hasCustomPrompt="1"/>
          </p:nvPr>
        </p:nvSpPr>
        <p:spPr>
          <a:xfrm>
            <a:off x="3421500" y="3582500"/>
            <a:ext cx="2301000" cy="56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Arial"/>
              <a:buNone/>
              <a:defRPr sz="3000" b="1"/>
            </a:lvl1pPr>
            <a:lvl2pPr lvl="1" algn="ctr" rtl="0">
              <a:spcBef>
                <a:spcPts val="0"/>
              </a:spcBef>
              <a:spcAft>
                <a:spcPts val="0"/>
              </a:spcAft>
              <a:buSzPts val="3600"/>
              <a:buFont typeface="Arial"/>
              <a:buNone/>
              <a:defRPr sz="3600">
                <a:latin typeface="Arial"/>
                <a:ea typeface="Arial"/>
                <a:cs typeface="Arial"/>
                <a:sym typeface="Arial"/>
              </a:defRPr>
            </a:lvl2pPr>
            <a:lvl3pPr lvl="2" algn="ctr" rtl="0">
              <a:spcBef>
                <a:spcPts val="0"/>
              </a:spcBef>
              <a:spcAft>
                <a:spcPts val="0"/>
              </a:spcAft>
              <a:buSzPts val="3600"/>
              <a:buFont typeface="Arial"/>
              <a:buNone/>
              <a:defRPr sz="3600">
                <a:latin typeface="Arial"/>
                <a:ea typeface="Arial"/>
                <a:cs typeface="Arial"/>
                <a:sym typeface="Arial"/>
              </a:defRPr>
            </a:lvl3pPr>
            <a:lvl4pPr lvl="3" algn="ctr" rtl="0">
              <a:spcBef>
                <a:spcPts val="0"/>
              </a:spcBef>
              <a:spcAft>
                <a:spcPts val="0"/>
              </a:spcAft>
              <a:buSzPts val="3600"/>
              <a:buFont typeface="Arial"/>
              <a:buNone/>
              <a:defRPr sz="3600">
                <a:latin typeface="Arial"/>
                <a:ea typeface="Arial"/>
                <a:cs typeface="Arial"/>
                <a:sym typeface="Arial"/>
              </a:defRPr>
            </a:lvl4pPr>
            <a:lvl5pPr lvl="4" algn="ctr" rtl="0">
              <a:spcBef>
                <a:spcPts val="0"/>
              </a:spcBef>
              <a:spcAft>
                <a:spcPts val="0"/>
              </a:spcAft>
              <a:buSzPts val="3600"/>
              <a:buFont typeface="Arial"/>
              <a:buNone/>
              <a:defRPr sz="3600">
                <a:latin typeface="Arial"/>
                <a:ea typeface="Arial"/>
                <a:cs typeface="Arial"/>
                <a:sym typeface="Arial"/>
              </a:defRPr>
            </a:lvl5pPr>
            <a:lvl6pPr lvl="5" algn="ctr" rtl="0">
              <a:spcBef>
                <a:spcPts val="0"/>
              </a:spcBef>
              <a:spcAft>
                <a:spcPts val="0"/>
              </a:spcAft>
              <a:buSzPts val="3600"/>
              <a:buFont typeface="Arial"/>
              <a:buNone/>
              <a:defRPr sz="3600">
                <a:latin typeface="Arial"/>
                <a:ea typeface="Arial"/>
                <a:cs typeface="Arial"/>
                <a:sym typeface="Arial"/>
              </a:defRPr>
            </a:lvl6pPr>
            <a:lvl7pPr lvl="6" algn="ctr" rtl="0">
              <a:spcBef>
                <a:spcPts val="0"/>
              </a:spcBef>
              <a:spcAft>
                <a:spcPts val="0"/>
              </a:spcAft>
              <a:buSzPts val="3600"/>
              <a:buFont typeface="Arial"/>
              <a:buNone/>
              <a:defRPr sz="3600">
                <a:latin typeface="Arial"/>
                <a:ea typeface="Arial"/>
                <a:cs typeface="Arial"/>
                <a:sym typeface="Arial"/>
              </a:defRPr>
            </a:lvl7pPr>
            <a:lvl8pPr lvl="7" algn="ctr" rtl="0">
              <a:spcBef>
                <a:spcPts val="0"/>
              </a:spcBef>
              <a:spcAft>
                <a:spcPts val="0"/>
              </a:spcAft>
              <a:buSzPts val="3600"/>
              <a:buFont typeface="Arial"/>
              <a:buNone/>
              <a:defRPr sz="3600">
                <a:latin typeface="Arial"/>
                <a:ea typeface="Arial"/>
                <a:cs typeface="Arial"/>
                <a:sym typeface="Arial"/>
              </a:defRPr>
            </a:lvl8pPr>
            <a:lvl9pPr lvl="8" algn="ctr" rtl="0">
              <a:spcBef>
                <a:spcPts val="0"/>
              </a:spcBef>
              <a:spcAft>
                <a:spcPts val="0"/>
              </a:spcAft>
              <a:buSzPts val="3600"/>
              <a:buFont typeface="Arial"/>
              <a:buNone/>
              <a:defRPr sz="3600">
                <a:latin typeface="Arial"/>
                <a:ea typeface="Arial"/>
                <a:cs typeface="Arial"/>
                <a:sym typeface="Arial"/>
              </a:defRPr>
            </a:lvl9pPr>
          </a:lstStyle>
          <a:p>
            <a:r>
              <a:t>xx%</a:t>
            </a:r>
          </a:p>
        </p:txBody>
      </p:sp>
      <p:sp>
        <p:nvSpPr>
          <p:cNvPr id="188" name="Google Shape;188;p32"/>
          <p:cNvSpPr txBox="1">
            <a:spLocks noGrp="1"/>
          </p:cNvSpPr>
          <p:nvPr>
            <p:ph type="subTitle" idx="5"/>
          </p:nvPr>
        </p:nvSpPr>
        <p:spPr>
          <a:xfrm>
            <a:off x="3421500" y="4048873"/>
            <a:ext cx="2301000" cy="5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89" name="Google Shape;189;p32"/>
          <p:cNvSpPr txBox="1">
            <a:spLocks noGrp="1"/>
          </p:cNvSpPr>
          <p:nvPr>
            <p:ph type="title" idx="6"/>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0"/>
        <p:cNvGrpSpPr/>
        <p:nvPr/>
      </p:nvGrpSpPr>
      <p:grpSpPr>
        <a:xfrm>
          <a:off x="0" y="0"/>
          <a:ext cx="0" cy="0"/>
          <a:chOff x="0" y="0"/>
          <a:chExt cx="0" cy="0"/>
        </a:xfrm>
      </p:grpSpPr>
      <p:pic>
        <p:nvPicPr>
          <p:cNvPr id="191" name="Google Shape;191;p33"/>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192" name="Google Shape;192;p33"/>
          <p:cNvSpPr txBox="1">
            <a:spLocks noGrp="1"/>
          </p:cNvSpPr>
          <p:nvPr>
            <p:ph type="subTitle" idx="1"/>
          </p:nvPr>
        </p:nvSpPr>
        <p:spPr>
          <a:xfrm>
            <a:off x="2717850" y="1537475"/>
            <a:ext cx="3708300" cy="116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4" name="Google Shape;194;p33"/>
          <p:cNvSpPr txBox="1">
            <a:spLocks noGrp="1"/>
          </p:cNvSpPr>
          <p:nvPr>
            <p:ph type="body" idx="2"/>
          </p:nvPr>
        </p:nvSpPr>
        <p:spPr>
          <a:xfrm>
            <a:off x="2717825" y="4289500"/>
            <a:ext cx="3708300" cy="295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200" b="1"/>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5" name="Google Shape;195;p33"/>
          <p:cNvSpPr txBox="1">
            <a:spLocks noGrp="1"/>
          </p:cNvSpPr>
          <p:nvPr>
            <p:ph type="ctrTitle"/>
          </p:nvPr>
        </p:nvSpPr>
        <p:spPr>
          <a:xfrm>
            <a:off x="2717850" y="701750"/>
            <a:ext cx="3708300" cy="100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Arial"/>
              <a:buNone/>
              <a:defRPr sz="7000">
                <a:latin typeface="Arial"/>
                <a:ea typeface="Arial"/>
                <a:cs typeface="Arial"/>
                <a:sym typeface="Arial"/>
              </a:defRPr>
            </a:lvl1pPr>
            <a:lvl2pPr lvl="1" algn="ctr" rtl="0">
              <a:spcBef>
                <a:spcPts val="0"/>
              </a:spcBef>
              <a:spcAft>
                <a:spcPts val="0"/>
              </a:spcAft>
              <a:buSzPts val="5200"/>
              <a:buFont typeface="Arial"/>
              <a:buNone/>
              <a:defRPr sz="5200">
                <a:latin typeface="Arial"/>
                <a:ea typeface="Arial"/>
                <a:cs typeface="Arial"/>
                <a:sym typeface="Arial"/>
              </a:defRPr>
            </a:lvl2pPr>
            <a:lvl3pPr lvl="2" algn="ctr" rtl="0">
              <a:spcBef>
                <a:spcPts val="0"/>
              </a:spcBef>
              <a:spcAft>
                <a:spcPts val="0"/>
              </a:spcAft>
              <a:buSzPts val="5200"/>
              <a:buFont typeface="Arial"/>
              <a:buNone/>
              <a:defRPr sz="5200">
                <a:latin typeface="Arial"/>
                <a:ea typeface="Arial"/>
                <a:cs typeface="Arial"/>
                <a:sym typeface="Arial"/>
              </a:defRPr>
            </a:lvl3pPr>
            <a:lvl4pPr lvl="3" algn="ctr" rtl="0">
              <a:spcBef>
                <a:spcPts val="0"/>
              </a:spcBef>
              <a:spcAft>
                <a:spcPts val="0"/>
              </a:spcAft>
              <a:buSzPts val="5200"/>
              <a:buFont typeface="Arial"/>
              <a:buNone/>
              <a:defRPr sz="5200">
                <a:latin typeface="Arial"/>
                <a:ea typeface="Arial"/>
                <a:cs typeface="Arial"/>
                <a:sym typeface="Arial"/>
              </a:defRPr>
            </a:lvl4pPr>
            <a:lvl5pPr lvl="4" algn="ctr" rtl="0">
              <a:spcBef>
                <a:spcPts val="0"/>
              </a:spcBef>
              <a:spcAft>
                <a:spcPts val="0"/>
              </a:spcAft>
              <a:buSzPts val="5200"/>
              <a:buFont typeface="Arial"/>
              <a:buNone/>
              <a:defRPr sz="5200">
                <a:latin typeface="Arial"/>
                <a:ea typeface="Arial"/>
                <a:cs typeface="Arial"/>
                <a:sym typeface="Arial"/>
              </a:defRPr>
            </a:lvl5pPr>
            <a:lvl6pPr lvl="5" algn="ctr" rtl="0">
              <a:spcBef>
                <a:spcPts val="0"/>
              </a:spcBef>
              <a:spcAft>
                <a:spcPts val="0"/>
              </a:spcAft>
              <a:buSzPts val="5200"/>
              <a:buFont typeface="Arial"/>
              <a:buNone/>
              <a:defRPr sz="5200">
                <a:latin typeface="Arial"/>
                <a:ea typeface="Arial"/>
                <a:cs typeface="Arial"/>
                <a:sym typeface="Arial"/>
              </a:defRPr>
            </a:lvl6pPr>
            <a:lvl7pPr lvl="6" algn="ctr" rtl="0">
              <a:spcBef>
                <a:spcPts val="0"/>
              </a:spcBef>
              <a:spcAft>
                <a:spcPts val="0"/>
              </a:spcAft>
              <a:buSzPts val="5200"/>
              <a:buFont typeface="Arial"/>
              <a:buNone/>
              <a:defRPr sz="5200">
                <a:latin typeface="Arial"/>
                <a:ea typeface="Arial"/>
                <a:cs typeface="Arial"/>
                <a:sym typeface="Arial"/>
              </a:defRPr>
            </a:lvl7pPr>
            <a:lvl8pPr lvl="7" algn="ctr" rtl="0">
              <a:spcBef>
                <a:spcPts val="0"/>
              </a:spcBef>
              <a:spcAft>
                <a:spcPts val="0"/>
              </a:spcAft>
              <a:buSzPts val="5200"/>
              <a:buFont typeface="Arial"/>
              <a:buNone/>
              <a:defRPr sz="5200">
                <a:latin typeface="Arial"/>
                <a:ea typeface="Arial"/>
                <a:cs typeface="Arial"/>
                <a:sym typeface="Arial"/>
              </a:defRPr>
            </a:lvl8pPr>
            <a:lvl9pPr lvl="8" algn="ctr" rtl="0">
              <a:spcBef>
                <a:spcPts val="0"/>
              </a:spcBef>
              <a:spcAft>
                <a:spcPts val="0"/>
              </a:spcAft>
              <a:buSzPts val="5200"/>
              <a:buFont typeface="Arial"/>
              <a:buNone/>
              <a:defRPr sz="5200">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t="7097" r="10722" b="3624"/>
          <a:stretch/>
        </p:blipFill>
        <p:spPr>
          <a:xfrm flipH="1">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8"/>
        <p:cNvGrpSpPr/>
        <p:nvPr/>
      </p:nvGrpSpPr>
      <p:grpSpPr>
        <a:xfrm>
          <a:off x="0" y="0"/>
          <a:ext cx="0" cy="0"/>
          <a:chOff x="0" y="0"/>
          <a:chExt cx="0" cy="0"/>
        </a:xfrm>
      </p:grpSpPr>
      <p:pic>
        <p:nvPicPr>
          <p:cNvPr id="199" name="Google Shape;199;p35"/>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5891" t="6362" r="6833" b="6362"/>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5111075" y="1046550"/>
            <a:ext cx="3317700" cy="2322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1"/>
          </p:nvPr>
        </p:nvSpPr>
        <p:spPr>
          <a:xfrm>
            <a:off x="5111075" y="3331525"/>
            <a:ext cx="33177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 name="Google Shape;21;p4"/>
          <p:cNvSpPr>
            <a:spLocks noGrp="1"/>
          </p:cNvSpPr>
          <p:nvPr>
            <p:ph type="pic" idx="2"/>
          </p:nvPr>
        </p:nvSpPr>
        <p:spPr>
          <a:xfrm>
            <a:off x="715100" y="768750"/>
            <a:ext cx="4016400" cy="3606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t="2162" r="2162"/>
          <a:stretch/>
        </p:blipFill>
        <p:spPr>
          <a:xfrm>
            <a:off x="0" y="0"/>
            <a:ext cx="9144000" cy="5143500"/>
          </a:xfrm>
          <a:prstGeom prst="rect">
            <a:avLst/>
          </a:prstGeom>
          <a:noFill/>
          <a:ln>
            <a:noFill/>
          </a:ln>
        </p:spPr>
      </p:pic>
      <p:sp>
        <p:nvSpPr>
          <p:cNvPr id="31" name="Google Shape;31;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body" idx="1"/>
          </p:nvPr>
        </p:nvSpPr>
        <p:spPr>
          <a:xfrm>
            <a:off x="2215050" y="1531850"/>
            <a:ext cx="4713900" cy="2519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ontserrat"/>
              <a:buChar char="●"/>
              <a:defRPr sz="1400"/>
            </a:lvl1pPr>
            <a:lvl2pPr marL="914400" lvl="1" indent="-317500" rtl="0">
              <a:lnSpc>
                <a:spcPct val="100000"/>
              </a:lnSpc>
              <a:spcBef>
                <a:spcPts val="1600"/>
              </a:spcBef>
              <a:spcAft>
                <a:spcPts val="0"/>
              </a:spcAft>
              <a:buSzPts val="1400"/>
              <a:buFont typeface="Montserrat"/>
              <a:buChar char="○"/>
              <a:defRPr sz="1400"/>
            </a:lvl2pPr>
            <a:lvl3pPr marL="1371600" lvl="2" indent="-317500" rtl="0">
              <a:spcBef>
                <a:spcPts val="1600"/>
              </a:spcBef>
              <a:spcAft>
                <a:spcPts val="0"/>
              </a:spcAft>
              <a:buSzPts val="1400"/>
              <a:buFont typeface="Montserrat"/>
              <a:buChar char="■"/>
              <a:defRPr sz="1400"/>
            </a:lvl3pPr>
            <a:lvl4pPr marL="1828800" lvl="3" indent="-317500" rtl="0">
              <a:spcBef>
                <a:spcPts val="1600"/>
              </a:spcBef>
              <a:spcAft>
                <a:spcPts val="0"/>
              </a:spcAft>
              <a:buSzPts val="1400"/>
              <a:buFont typeface="Montserrat"/>
              <a:buChar char="●"/>
              <a:defRPr sz="1400"/>
            </a:lvl4pPr>
            <a:lvl5pPr marL="2286000" lvl="4" indent="-317500" rtl="0">
              <a:spcBef>
                <a:spcPts val="1600"/>
              </a:spcBef>
              <a:spcAft>
                <a:spcPts val="0"/>
              </a:spcAft>
              <a:buSzPts val="1400"/>
              <a:buFont typeface="Montserrat"/>
              <a:buChar char="○"/>
              <a:defRPr sz="1400"/>
            </a:lvl5pPr>
            <a:lvl6pPr marL="2743200" lvl="5" indent="-317500" rtl="0">
              <a:spcBef>
                <a:spcPts val="1600"/>
              </a:spcBef>
              <a:spcAft>
                <a:spcPts val="0"/>
              </a:spcAft>
              <a:buSzPts val="1400"/>
              <a:buFont typeface="Montserrat"/>
              <a:buChar char="■"/>
              <a:defRPr sz="1400"/>
            </a:lvl6pPr>
            <a:lvl7pPr marL="3200400" lvl="6" indent="-317500" rtl="0">
              <a:spcBef>
                <a:spcPts val="1600"/>
              </a:spcBef>
              <a:spcAft>
                <a:spcPts val="0"/>
              </a:spcAft>
              <a:buSzPts val="1400"/>
              <a:buFont typeface="Montserrat"/>
              <a:buChar char="●"/>
              <a:defRPr sz="1400"/>
            </a:lvl7pPr>
            <a:lvl8pPr marL="3657600" lvl="7" indent="-317500" rtl="0">
              <a:spcBef>
                <a:spcPts val="1600"/>
              </a:spcBef>
              <a:spcAft>
                <a:spcPts val="0"/>
              </a:spcAft>
              <a:buSzPts val="1400"/>
              <a:buFont typeface="Montserrat"/>
              <a:buChar char="○"/>
              <a:defRPr sz="1400"/>
            </a:lvl8pPr>
            <a:lvl9pPr marL="4114800" lvl="8" indent="-317500" rtl="0">
              <a:spcBef>
                <a:spcPts val="1600"/>
              </a:spcBef>
              <a:spcAft>
                <a:spcPts val="1600"/>
              </a:spcAft>
              <a:buSzPts val="1400"/>
              <a:buFont typeface="Montserrat"/>
              <a:buChar char="■"/>
              <a:defRPr sz="1400"/>
            </a:lvl9pPr>
          </a:lstStyle>
          <a:p>
            <a:endParaRPr/>
          </a:p>
        </p:txBody>
      </p:sp>
      <p:sp>
        <p:nvSpPr>
          <p:cNvPr id="35" name="Google Shape;35;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a:stretch/>
        </p:blipFill>
        <p:spPr>
          <a:xfrm>
            <a:off x="0" y="0"/>
            <a:ext cx="9143990" cy="5143500"/>
          </a:xfrm>
          <a:prstGeom prst="rect">
            <a:avLst/>
          </a:prstGeom>
          <a:noFill/>
          <a:ln>
            <a:noFill/>
          </a:ln>
        </p:spPr>
      </p:pic>
      <p:sp>
        <p:nvSpPr>
          <p:cNvPr id="41" name="Google Shape;41;p9"/>
          <p:cNvSpPr txBox="1">
            <a:spLocks noGrp="1"/>
          </p:cNvSpPr>
          <p:nvPr>
            <p:ph type="title"/>
          </p:nvPr>
        </p:nvSpPr>
        <p:spPr>
          <a:xfrm>
            <a:off x="858800" y="1594300"/>
            <a:ext cx="3910200" cy="75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3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9"/>
          <p:cNvSpPr txBox="1">
            <a:spLocks noGrp="1"/>
          </p:cNvSpPr>
          <p:nvPr>
            <p:ph type="body" idx="1"/>
          </p:nvPr>
        </p:nvSpPr>
        <p:spPr>
          <a:xfrm>
            <a:off x="858850" y="2312600"/>
            <a:ext cx="3910200" cy="12366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434343"/>
              </a:buClr>
              <a:buSzPts val="1400"/>
              <a:buChar char="●"/>
              <a:defRPr sz="16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49" name="Google Shape;49;p11"/>
          <p:cNvSpPr txBox="1">
            <a:spLocks noGrp="1"/>
          </p:cNvSpPr>
          <p:nvPr>
            <p:ph type="title" hasCustomPrompt="1"/>
          </p:nvPr>
        </p:nvSpPr>
        <p:spPr>
          <a:xfrm>
            <a:off x="1284900" y="1558475"/>
            <a:ext cx="65742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1284900" y="3069575"/>
            <a:ext cx="6574200" cy="4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2">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54" name="Google Shape;54;p13"/>
          <p:cNvSpPr txBox="1">
            <a:spLocks noGrp="1"/>
          </p:cNvSpPr>
          <p:nvPr>
            <p:ph type="title" hasCustomPrompt="1"/>
          </p:nvPr>
        </p:nvSpPr>
        <p:spPr>
          <a:xfrm>
            <a:off x="7151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hasCustomPrompt="1"/>
          </p:nvPr>
        </p:nvSpPr>
        <p:spPr>
          <a:xfrm>
            <a:off x="33989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3"/>
          </p:nvPr>
        </p:nvSpPr>
        <p:spPr>
          <a:xfrm>
            <a:off x="34038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4" hasCustomPrompt="1"/>
          </p:nvPr>
        </p:nvSpPr>
        <p:spPr>
          <a:xfrm>
            <a:off x="6087600" y="1785863"/>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60925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7151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subTitle" idx="7"/>
          </p:nvPr>
        </p:nvSpPr>
        <p:spPr>
          <a:xfrm>
            <a:off x="34038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8"/>
          </p:nvPr>
        </p:nvSpPr>
        <p:spPr>
          <a:xfrm>
            <a:off x="60876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2pPr>
            <a:lvl3pPr lvl="2"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3pPr>
            <a:lvl4pPr lvl="3"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4pPr>
            <a:lvl5pPr lvl="4"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5pPr>
            <a:lvl6pPr lvl="5"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6pPr>
            <a:lvl7pPr lvl="6"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7pPr>
            <a:lvl8pPr lvl="7"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8pPr>
            <a:lvl9pPr lvl="8"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00000"/>
              </a:lnSpc>
              <a:spcBef>
                <a:spcPts val="1600"/>
              </a:spcBef>
              <a:spcAft>
                <a:spcPts val="160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 id="2147483667" r:id="rId15"/>
    <p:sldLayoutId id="2147483668" r:id="rId16"/>
    <p:sldLayoutId id="2147483669" r:id="rId17"/>
    <p:sldLayoutId id="2147483670" r:id="rId18"/>
    <p:sldLayoutId id="2147483671" r:id="rId19"/>
    <p:sldLayoutId id="2147483672" r:id="rId20"/>
    <p:sldLayoutId id="2147483675" r:id="rId21"/>
    <p:sldLayoutId id="2147483677" r:id="rId22"/>
    <p:sldLayoutId id="2147483678" r:id="rId23"/>
    <p:sldLayoutId id="2147483679" r:id="rId24"/>
    <p:sldLayoutId id="2147483680" r:id="rId25"/>
    <p:sldLayoutId id="2147483681"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ctrTitle"/>
          </p:nvPr>
        </p:nvSpPr>
        <p:spPr>
          <a:xfrm>
            <a:off x="4411050" y="922025"/>
            <a:ext cx="4479900" cy="2663700"/>
          </a:xfrm>
          <a:prstGeom prst="rect">
            <a:avLst/>
          </a:prstGeom>
        </p:spPr>
        <p:txBody>
          <a:bodyPr spcFirstLastPara="1" wrap="square" lIns="91425" tIns="91425" rIns="91425" bIns="91425" anchor="b" anchorCtr="0">
            <a:noAutofit/>
          </a:bodyPr>
          <a:lstStyle/>
          <a:p>
            <a:r>
              <a:rPr lang="en" sz="4800"/>
              <a:t>SINGLE IMAGE SUPER RESOLUTION</a:t>
            </a:r>
          </a:p>
        </p:txBody>
      </p:sp>
      <p:sp>
        <p:nvSpPr>
          <p:cNvPr id="215" name="Google Shape;215;p41"/>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p>
            <a:pPr marL="0" indent="0"/>
            <a:r>
              <a:rPr lang="en"/>
              <a:t>Group 3: Nguyen Dang Duy 20210272</a:t>
            </a:r>
          </a:p>
          <a:p>
            <a:pPr marL="0" indent="0"/>
            <a:r>
              <a:rPr lang="en"/>
              <a:t>          Hoang Van Khang 20210466</a:t>
            </a:r>
          </a:p>
          <a:p>
            <a:pPr marL="0" indent="0"/>
            <a:r>
              <a:rPr lang="en"/>
              <a:t>                 Bui Duc Viet 20215254</a:t>
            </a:r>
          </a:p>
        </p:txBody>
      </p:sp>
      <p:pic>
        <p:nvPicPr>
          <p:cNvPr id="216" name="Google Shape;216;p41"/>
          <p:cNvPicPr preferRelativeResize="0"/>
          <p:nvPr/>
        </p:nvPicPr>
        <p:blipFill rotWithShape="1">
          <a:blip r:embed="rId3">
            <a:alphaModFix/>
          </a:blip>
          <a:srcRect l="13663" t="5545" r="23252" b="6005"/>
          <a:stretch/>
        </p:blipFill>
        <p:spPr>
          <a:xfrm>
            <a:off x="758750" y="-125175"/>
            <a:ext cx="3190148" cy="4494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title"/>
          </p:nvPr>
        </p:nvSpPr>
        <p:spPr>
          <a:xfrm>
            <a:off x="513885" y="127733"/>
            <a:ext cx="7704000" cy="572700"/>
          </a:xfrm>
          <a:prstGeom prst="rect">
            <a:avLst/>
          </a:prstGeom>
        </p:spPr>
        <p:txBody>
          <a:bodyPr spcFirstLastPara="1" wrap="square" lIns="91425" tIns="91425" rIns="91425" bIns="91425" anchor="t" anchorCtr="0">
            <a:noAutofit/>
          </a:bodyPr>
          <a:lstStyle/>
          <a:p>
            <a:r>
              <a:rPr lang="en"/>
              <a:t>Evaluation metric</a:t>
            </a:r>
          </a:p>
        </p:txBody>
      </p:sp>
      <p:sp>
        <p:nvSpPr>
          <p:cNvPr id="3" name="Google Shape;542;p64">
            <a:extLst>
              <a:ext uri="{FF2B5EF4-FFF2-40B4-BE49-F238E27FC236}">
                <a16:creationId xmlns:a16="http://schemas.microsoft.com/office/drawing/2014/main" id="{ADD087BE-EA31-7286-0AFB-BB165C2CAA30}"/>
              </a:ext>
            </a:extLst>
          </p:cNvPr>
          <p:cNvSpPr txBox="1">
            <a:spLocks noGrp="1"/>
          </p:cNvSpPr>
          <p:nvPr/>
        </p:nvSpPr>
        <p:spPr>
          <a:xfrm>
            <a:off x="366163" y="868399"/>
            <a:ext cx="84118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285750" indent="-285750" algn="l">
              <a:buChar char="•"/>
            </a:pPr>
            <a:r>
              <a:rPr lang="en" sz="2400" i="1"/>
              <a:t>Structural  Similarity Index </a:t>
            </a:r>
            <a:endParaRPr lang="en" sz="2400"/>
          </a:p>
        </p:txBody>
      </p:sp>
      <p:sp>
        <p:nvSpPr>
          <p:cNvPr id="2" name="Hộp Văn bản 1">
            <a:extLst>
              <a:ext uri="{FF2B5EF4-FFF2-40B4-BE49-F238E27FC236}">
                <a16:creationId xmlns:a16="http://schemas.microsoft.com/office/drawing/2014/main" id="{5411E7B4-1FF2-0BCA-2F47-5A9E5A093EA0}"/>
              </a:ext>
            </a:extLst>
          </p:cNvPr>
          <p:cNvSpPr txBox="1"/>
          <p:nvPr/>
        </p:nvSpPr>
        <p:spPr>
          <a:xfrm>
            <a:off x="610791" y="1441252"/>
            <a:ext cx="79134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airo" panose="020B0604020202020204" charset="-78"/>
                <a:cs typeface="Cairo" panose="020B0604020202020204" charset="-78"/>
              </a:rPr>
              <a:t>- SSIM is used to measure the similarity between two images.</a:t>
            </a:r>
          </a:p>
          <a:p>
            <a:r>
              <a:rPr lang="en-US" sz="1800">
                <a:latin typeface="Cairo" panose="020B0604020202020204" charset="-78"/>
                <a:cs typeface="Cairo" panose="020B0604020202020204" charset="-78"/>
              </a:rPr>
              <a:t>- More accurate assessment of image quality compared to traditional metrics </a:t>
            </a:r>
          </a:p>
          <a:p>
            <a:r>
              <a:rPr lang="en-US" sz="1800">
                <a:latin typeface="Cairo" panose="020B0604020202020204" charset="-78"/>
                <a:cs typeface="Cairo" panose="020B0604020202020204" charset="-78"/>
              </a:rPr>
              <a:t>-  SSIM is particularly useful in image processing tasks 			</a:t>
            </a:r>
          </a:p>
          <a:p>
            <a:endParaRPr lang="en-US" sz="1800"/>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57416141-A4DA-9862-C8A5-CED51776A1B3}"/>
                  </a:ext>
                </a:extLst>
              </p:cNvPr>
              <p:cNvSpPr txBox="1"/>
              <p:nvPr/>
            </p:nvSpPr>
            <p:spPr>
              <a:xfrm>
                <a:off x="1851540" y="2641581"/>
                <a:ext cx="4919777" cy="6919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𝑆𝑆𝐼𝑀</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𝑥</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𝑥𝑦</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m:oMathPara>
                </a14:m>
                <a:endParaRPr lang="en-US" sz="2000"/>
              </a:p>
            </p:txBody>
          </p:sp>
        </mc:Choice>
        <mc:Fallback xmlns="">
          <p:sp>
            <p:nvSpPr>
              <p:cNvPr id="4" name="Hộp Văn bản 3">
                <a:extLst>
                  <a:ext uri="{FF2B5EF4-FFF2-40B4-BE49-F238E27FC236}">
                    <a16:creationId xmlns:a16="http://schemas.microsoft.com/office/drawing/2014/main" id="{57416141-A4DA-9862-C8A5-CED51776A1B3}"/>
                  </a:ext>
                </a:extLst>
              </p:cNvPr>
              <p:cNvSpPr txBox="1">
                <a:spLocks noRot="1" noChangeAspect="1" noMove="1" noResize="1" noEditPoints="1" noAdjustHandles="1" noChangeArrowheads="1" noChangeShapeType="1" noTextEdit="1"/>
              </p:cNvSpPr>
              <p:nvPr/>
            </p:nvSpPr>
            <p:spPr>
              <a:xfrm>
                <a:off x="1851540" y="2641581"/>
                <a:ext cx="4919777" cy="691921"/>
              </a:xfrm>
              <a:prstGeom prst="rect">
                <a:avLst/>
              </a:prstGeom>
              <a:blipFill>
                <a:blip r:embed="rId3"/>
                <a:stretch>
                  <a:fillRect/>
                </a:stretch>
              </a:blipFill>
            </p:spPr>
            <p:txBody>
              <a:bodyPr/>
              <a:lstStyle/>
              <a:p>
                <a:r>
                  <a:rPr lang="en-US">
                    <a:noFill/>
                  </a:rPr>
                  <a:t> </a:t>
                </a:r>
              </a:p>
            </p:txBody>
          </p:sp>
        </mc:Fallback>
      </mc:AlternateContent>
      <p:sp>
        <p:nvSpPr>
          <p:cNvPr id="6" name="Hộp Văn bản 5">
            <a:extLst>
              <a:ext uri="{FF2B5EF4-FFF2-40B4-BE49-F238E27FC236}">
                <a16:creationId xmlns:a16="http://schemas.microsoft.com/office/drawing/2014/main" id="{65ACA831-CE63-207E-4C91-9716B8E004D6}"/>
              </a:ext>
            </a:extLst>
          </p:cNvPr>
          <p:cNvSpPr txBox="1"/>
          <p:nvPr/>
        </p:nvSpPr>
        <p:spPr>
          <a:xfrm>
            <a:off x="610791" y="3474491"/>
            <a:ext cx="79134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airo" panose="020B0604020202020204" charset="-78"/>
                <a:cs typeface="Cairo" panose="020B0604020202020204" charset="-78"/>
              </a:rPr>
              <a:t>- C1, C2 are constants			</a:t>
            </a:r>
          </a:p>
          <a:p>
            <a:endParaRPr lang="en-US" sz="1800"/>
          </a:p>
        </p:txBody>
      </p:sp>
    </p:spTree>
    <p:extLst>
      <p:ext uri="{BB962C8B-B14F-4D97-AF65-F5344CB8AC3E}">
        <p14:creationId xmlns:p14="http://schemas.microsoft.com/office/powerpoint/2010/main" val="177080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title"/>
          </p:nvPr>
        </p:nvSpPr>
        <p:spPr>
          <a:xfrm>
            <a:off x="513885" y="127733"/>
            <a:ext cx="7704000" cy="572700"/>
          </a:xfrm>
          <a:prstGeom prst="rect">
            <a:avLst/>
          </a:prstGeom>
        </p:spPr>
        <p:txBody>
          <a:bodyPr spcFirstLastPara="1" wrap="square" lIns="91425" tIns="91425" rIns="91425" bIns="91425" anchor="t" anchorCtr="0">
            <a:noAutofit/>
          </a:bodyPr>
          <a:lstStyle/>
          <a:p>
            <a:r>
              <a:rPr lang="en"/>
              <a:t>Evaluation metric</a:t>
            </a:r>
          </a:p>
        </p:txBody>
      </p:sp>
      <p:sp>
        <p:nvSpPr>
          <p:cNvPr id="3" name="Google Shape;542;p64">
            <a:extLst>
              <a:ext uri="{FF2B5EF4-FFF2-40B4-BE49-F238E27FC236}">
                <a16:creationId xmlns:a16="http://schemas.microsoft.com/office/drawing/2014/main" id="{ADD087BE-EA31-7286-0AFB-BB165C2CAA30}"/>
              </a:ext>
            </a:extLst>
          </p:cNvPr>
          <p:cNvSpPr txBox="1">
            <a:spLocks noGrp="1"/>
          </p:cNvSpPr>
          <p:nvPr/>
        </p:nvSpPr>
        <p:spPr>
          <a:xfrm>
            <a:off x="366163" y="868399"/>
            <a:ext cx="84118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285750" indent="-285750" algn="l">
              <a:buChar char="•"/>
            </a:pPr>
            <a:r>
              <a:rPr lang="en" sz="2400" i="1"/>
              <a:t>Mean opinion score</a:t>
            </a:r>
            <a:endParaRPr lang="en" sz="2400"/>
          </a:p>
        </p:txBody>
      </p:sp>
      <p:sp>
        <p:nvSpPr>
          <p:cNvPr id="5" name="Google Shape;542;p64">
            <a:extLst>
              <a:ext uri="{FF2B5EF4-FFF2-40B4-BE49-F238E27FC236}">
                <a16:creationId xmlns:a16="http://schemas.microsoft.com/office/drawing/2014/main" id="{76EE1C3B-5C8A-B0E8-8CEB-A368AEA236C3}"/>
              </a:ext>
            </a:extLst>
          </p:cNvPr>
          <p:cNvSpPr txBox="1">
            <a:spLocks noGrp="1"/>
          </p:cNvSpPr>
          <p:nvPr/>
        </p:nvSpPr>
        <p:spPr>
          <a:xfrm>
            <a:off x="589046" y="1322715"/>
            <a:ext cx="84118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285750" indent="-285750" algn="l">
              <a:buFontTx/>
              <a:buChar char="-"/>
            </a:pPr>
            <a:r>
              <a:rPr lang="en-US" sz="1800"/>
              <a:t>The Mean Opinion Score (MOS) is a measure used to evaluate the quality of speech, audio, or video, based on subjective assessment by human participants.</a:t>
            </a:r>
          </a:p>
          <a:p>
            <a:pPr marL="285750" indent="-285750" algn="l">
              <a:buFontTx/>
              <a:buChar char="-"/>
            </a:pPr>
            <a:r>
              <a:rPr lang="en-US" sz="1800"/>
              <a:t>The MOS is typically calculated by asking a group of users to rate the quality of a sample on a predefined scale, often from 1 to 5</a:t>
            </a:r>
          </a:p>
          <a:p>
            <a:pPr marL="285750" indent="-285750" algn="l">
              <a:buFontTx/>
              <a:buChar char="-"/>
            </a:pPr>
            <a:r>
              <a:rPr lang="en-US" sz="1800"/>
              <a:t>The scores from all participants are then averaged to produce the MOS. </a:t>
            </a:r>
            <a:endParaRPr lang="en" sz="1800"/>
          </a:p>
        </p:txBody>
      </p:sp>
    </p:spTree>
    <p:extLst>
      <p:ext uri="{BB962C8B-B14F-4D97-AF65-F5344CB8AC3E}">
        <p14:creationId xmlns:p14="http://schemas.microsoft.com/office/powerpoint/2010/main" val="4150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txBox="1">
            <a:spLocks noGrp="1"/>
          </p:cNvSpPr>
          <p:nvPr>
            <p:ph type="title"/>
          </p:nvPr>
        </p:nvSpPr>
        <p:spPr>
          <a:xfrm>
            <a:off x="2391900" y="290044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METHODS &amp; ALGORITHMS</a:t>
            </a:r>
            <a:endParaRPr/>
          </a:p>
        </p:txBody>
      </p:sp>
      <p:sp>
        <p:nvSpPr>
          <p:cNvPr id="663" name="Google Shape;663;p70"/>
          <p:cNvSpPr txBox="1">
            <a:spLocks noGrp="1"/>
          </p:cNvSpPr>
          <p:nvPr>
            <p:ph type="title" idx="2"/>
          </p:nvPr>
        </p:nvSpPr>
        <p:spPr>
          <a:xfrm>
            <a:off x="2391900" y="1062325"/>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1"/>
          <p:cNvSpPr txBox="1">
            <a:spLocks noGrp="1"/>
          </p:cNvSpPr>
          <p:nvPr>
            <p:ph type="title"/>
          </p:nvPr>
        </p:nvSpPr>
        <p:spPr>
          <a:xfrm>
            <a:off x="338283" y="392925"/>
            <a:ext cx="88105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 Classical approach- Image processing</a:t>
            </a:r>
            <a:endParaRPr b="0"/>
          </a:p>
        </p:txBody>
      </p:sp>
      <p:sp>
        <p:nvSpPr>
          <p:cNvPr id="670" name="Google Shape;670;p71"/>
          <p:cNvSpPr txBox="1"/>
          <p:nvPr/>
        </p:nvSpPr>
        <p:spPr>
          <a:xfrm>
            <a:off x="567578" y="4244165"/>
            <a:ext cx="2050800" cy="45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chemeClr val="dk1"/>
                </a:solidFill>
                <a:latin typeface="Electrolize"/>
                <a:ea typeface="Electrolize"/>
                <a:cs typeface="Electrolize"/>
                <a:sym typeface="Electrolize"/>
              </a:rPr>
              <a:t>Nearest neighbor</a:t>
            </a:r>
            <a:endParaRPr sz="2300">
              <a:solidFill>
                <a:schemeClr val="dk1"/>
              </a:solidFill>
              <a:latin typeface="Electrolize"/>
              <a:ea typeface="Electrolize"/>
              <a:cs typeface="Electrolize"/>
              <a:sym typeface="Electrolize"/>
            </a:endParaRPr>
          </a:p>
        </p:txBody>
      </p:sp>
      <p:cxnSp>
        <p:nvCxnSpPr>
          <p:cNvPr id="672" name="Google Shape;672;p71"/>
          <p:cNvCxnSpPr>
            <a:cxnSpLocks/>
          </p:cNvCxnSpPr>
          <p:nvPr/>
        </p:nvCxnSpPr>
        <p:spPr>
          <a:xfrm>
            <a:off x="1540485" y="3254879"/>
            <a:ext cx="0" cy="527400"/>
          </a:xfrm>
          <a:prstGeom prst="straightConnector1">
            <a:avLst/>
          </a:prstGeom>
          <a:noFill/>
          <a:ln w="9525" cap="flat" cmpd="sng">
            <a:solidFill>
              <a:schemeClr val="dk1"/>
            </a:solidFill>
            <a:prstDash val="solid"/>
            <a:round/>
            <a:headEnd type="none" w="med" len="med"/>
            <a:tailEnd type="diamond" w="med" len="med"/>
          </a:ln>
        </p:spPr>
      </p:cxnSp>
      <p:sp>
        <p:nvSpPr>
          <p:cNvPr id="673" name="Google Shape;673;p71"/>
          <p:cNvSpPr/>
          <p:nvPr/>
        </p:nvSpPr>
        <p:spPr>
          <a:xfrm>
            <a:off x="1112085" y="2412305"/>
            <a:ext cx="856800" cy="85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1"/>
          <p:cNvSpPr txBox="1"/>
          <p:nvPr/>
        </p:nvSpPr>
        <p:spPr>
          <a:xfrm>
            <a:off x="3140344" y="4195893"/>
            <a:ext cx="2050800" cy="45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chemeClr val="dk1"/>
                </a:solidFill>
                <a:latin typeface="Electrolize"/>
                <a:ea typeface="Electrolize"/>
                <a:cs typeface="Electrolize"/>
                <a:sym typeface="Electrolize"/>
              </a:rPr>
              <a:t>Bilinear</a:t>
            </a:r>
          </a:p>
          <a:p>
            <a:pPr marL="0" lvl="0" indent="0" algn="ctr" rtl="0">
              <a:spcBef>
                <a:spcPts val="0"/>
              </a:spcBef>
              <a:spcAft>
                <a:spcPts val="0"/>
              </a:spcAft>
              <a:buNone/>
            </a:pPr>
            <a:r>
              <a:rPr lang="en" sz="2300">
                <a:solidFill>
                  <a:schemeClr val="dk1"/>
                </a:solidFill>
                <a:latin typeface="Electrolize"/>
                <a:ea typeface="Electrolize"/>
                <a:cs typeface="Electrolize"/>
                <a:sym typeface="Electrolize"/>
              </a:rPr>
              <a:t>Interpolation</a:t>
            </a:r>
            <a:endParaRPr sz="2300">
              <a:solidFill>
                <a:schemeClr val="dk1"/>
              </a:solidFill>
              <a:latin typeface="Electrolize"/>
              <a:ea typeface="Electrolize"/>
              <a:cs typeface="Electrolize"/>
              <a:sym typeface="Electrolize"/>
            </a:endParaRPr>
          </a:p>
        </p:txBody>
      </p:sp>
      <p:cxnSp>
        <p:nvCxnSpPr>
          <p:cNvPr id="676" name="Google Shape;676;p71"/>
          <p:cNvCxnSpPr>
            <a:cxnSpLocks/>
          </p:cNvCxnSpPr>
          <p:nvPr/>
        </p:nvCxnSpPr>
        <p:spPr>
          <a:xfrm>
            <a:off x="4185314" y="3220206"/>
            <a:ext cx="0" cy="522600"/>
          </a:xfrm>
          <a:prstGeom prst="straightConnector1">
            <a:avLst/>
          </a:prstGeom>
          <a:noFill/>
          <a:ln w="9525" cap="flat" cmpd="sng">
            <a:solidFill>
              <a:schemeClr val="dk1"/>
            </a:solidFill>
            <a:prstDash val="solid"/>
            <a:round/>
            <a:headEnd type="none" w="med" len="med"/>
            <a:tailEnd type="diamond" w="med" len="med"/>
          </a:ln>
        </p:spPr>
      </p:cxnSp>
      <p:sp>
        <p:nvSpPr>
          <p:cNvPr id="677" name="Google Shape;677;p71"/>
          <p:cNvSpPr/>
          <p:nvPr/>
        </p:nvSpPr>
        <p:spPr>
          <a:xfrm>
            <a:off x="3770126" y="2364033"/>
            <a:ext cx="856800" cy="85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1"/>
          <p:cNvSpPr txBox="1"/>
          <p:nvPr/>
        </p:nvSpPr>
        <p:spPr>
          <a:xfrm>
            <a:off x="6013719" y="4244165"/>
            <a:ext cx="2050800" cy="45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chemeClr val="dk1"/>
                </a:solidFill>
                <a:latin typeface="Electrolize"/>
                <a:ea typeface="Electrolize"/>
                <a:cs typeface="Electrolize"/>
                <a:sym typeface="Electrolize"/>
              </a:rPr>
              <a:t>Bicubic</a:t>
            </a:r>
          </a:p>
          <a:p>
            <a:pPr marL="0" lvl="0" indent="0" algn="ctr" rtl="0">
              <a:spcBef>
                <a:spcPts val="0"/>
              </a:spcBef>
              <a:spcAft>
                <a:spcPts val="0"/>
              </a:spcAft>
              <a:buNone/>
            </a:pPr>
            <a:r>
              <a:rPr lang="en" sz="2300">
                <a:solidFill>
                  <a:schemeClr val="dk1"/>
                </a:solidFill>
                <a:latin typeface="Electrolize"/>
                <a:ea typeface="Electrolize"/>
                <a:cs typeface="Electrolize"/>
                <a:sym typeface="Electrolize"/>
              </a:rPr>
              <a:t>Interpolation</a:t>
            </a:r>
            <a:endParaRPr sz="2300">
              <a:solidFill>
                <a:schemeClr val="dk1"/>
              </a:solidFill>
              <a:latin typeface="Electrolize"/>
              <a:ea typeface="Electrolize"/>
              <a:cs typeface="Electrolize"/>
              <a:sym typeface="Electrolize"/>
            </a:endParaRPr>
          </a:p>
        </p:txBody>
      </p:sp>
      <p:cxnSp>
        <p:nvCxnSpPr>
          <p:cNvPr id="680" name="Google Shape;680;p71"/>
          <p:cNvCxnSpPr>
            <a:cxnSpLocks/>
          </p:cNvCxnSpPr>
          <p:nvPr/>
        </p:nvCxnSpPr>
        <p:spPr>
          <a:xfrm>
            <a:off x="7049946" y="3236073"/>
            <a:ext cx="0" cy="527400"/>
          </a:xfrm>
          <a:prstGeom prst="straightConnector1">
            <a:avLst/>
          </a:prstGeom>
          <a:noFill/>
          <a:ln w="9525" cap="flat" cmpd="sng">
            <a:solidFill>
              <a:schemeClr val="dk1"/>
            </a:solidFill>
            <a:prstDash val="solid"/>
            <a:round/>
            <a:headEnd type="none" w="med" len="med"/>
            <a:tailEnd type="diamond" w="med" len="med"/>
          </a:ln>
        </p:spPr>
      </p:cxnSp>
      <p:sp>
        <p:nvSpPr>
          <p:cNvPr id="681" name="Google Shape;681;p71"/>
          <p:cNvSpPr/>
          <p:nvPr/>
        </p:nvSpPr>
        <p:spPr>
          <a:xfrm>
            <a:off x="6621534" y="2363414"/>
            <a:ext cx="856800" cy="85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1"/>
          <p:cNvSpPr txBox="1"/>
          <p:nvPr/>
        </p:nvSpPr>
        <p:spPr>
          <a:xfrm>
            <a:off x="592008" y="1094408"/>
            <a:ext cx="7763971" cy="8393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a:solidFill>
                  <a:schemeClr val="dk1"/>
                </a:solidFill>
                <a:latin typeface="Cairo"/>
                <a:ea typeface="Cairo"/>
                <a:cs typeface="Cairo"/>
                <a:sym typeface="Cairo"/>
              </a:rPr>
              <a:t>Using pure-math methods for making higher resolution images. Interpolation methods were considered since it reconstructs the new image based on the pixel values in the old one</a:t>
            </a:r>
          </a:p>
        </p:txBody>
      </p:sp>
      <p:grpSp>
        <p:nvGrpSpPr>
          <p:cNvPr id="686" name="Google Shape;686;p71"/>
          <p:cNvGrpSpPr/>
          <p:nvPr/>
        </p:nvGrpSpPr>
        <p:grpSpPr>
          <a:xfrm>
            <a:off x="3879787" y="2494164"/>
            <a:ext cx="594206" cy="595299"/>
            <a:chOff x="6069423" y="2891892"/>
            <a:chExt cx="362321" cy="364231"/>
          </a:xfrm>
        </p:grpSpPr>
        <p:sp>
          <p:nvSpPr>
            <p:cNvPr id="687" name="Google Shape;687;p71"/>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688" name="Google Shape;688;p71"/>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689" name="Google Shape;689;p71"/>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690" name="Google Shape;690;p71"/>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691" name="Google Shape;691;p71"/>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692" name="Google Shape;692;p71"/>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699" name="Google Shape;699;p71"/>
          <p:cNvGrpSpPr/>
          <p:nvPr/>
        </p:nvGrpSpPr>
        <p:grpSpPr>
          <a:xfrm>
            <a:off x="6773033" y="2550908"/>
            <a:ext cx="553803" cy="513519"/>
            <a:chOff x="6099375" y="2456075"/>
            <a:chExt cx="337684" cy="314194"/>
          </a:xfrm>
        </p:grpSpPr>
        <p:sp>
          <p:nvSpPr>
            <p:cNvPr id="700" name="Google Shape;700;p71"/>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701" name="Google Shape;701;p71"/>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702" name="Google Shape;702;p71"/>
          <p:cNvGrpSpPr/>
          <p:nvPr/>
        </p:nvGrpSpPr>
        <p:grpSpPr>
          <a:xfrm>
            <a:off x="1228134" y="2548960"/>
            <a:ext cx="624692" cy="555033"/>
            <a:chOff x="855096" y="1504485"/>
            <a:chExt cx="380910" cy="339594"/>
          </a:xfrm>
        </p:grpSpPr>
        <p:sp>
          <p:nvSpPr>
            <p:cNvPr id="703" name="Google Shape;703;p71"/>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704" name="Google Shape;704;p71"/>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705" name="Google Shape;705;p71"/>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706" name="Google Shape;706;p71"/>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707" name="Google Shape;707;p71"/>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69"/>
          <p:cNvSpPr txBox="1">
            <a:spLocks noGrp="1"/>
          </p:cNvSpPr>
          <p:nvPr>
            <p:ph type="title"/>
          </p:nvPr>
        </p:nvSpPr>
        <p:spPr>
          <a:xfrm>
            <a:off x="504410" y="30661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3.1.1 Nearest neighbor</a:t>
            </a:r>
            <a:endParaRPr/>
          </a:p>
        </p:txBody>
      </p:sp>
      <p:sp>
        <p:nvSpPr>
          <p:cNvPr id="646" name="Google Shape;646;p69"/>
          <p:cNvSpPr txBox="1"/>
          <p:nvPr/>
        </p:nvSpPr>
        <p:spPr>
          <a:xfrm>
            <a:off x="1493575" y="4213547"/>
            <a:ext cx="2300814"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Disadvantage</a:t>
            </a:r>
            <a:endParaRPr sz="2300">
              <a:solidFill>
                <a:schemeClr val="dk1"/>
              </a:solidFill>
              <a:latin typeface="Electrolize"/>
              <a:ea typeface="Electrolize"/>
              <a:cs typeface="Electrolize"/>
              <a:sym typeface="Electrolize"/>
            </a:endParaRPr>
          </a:p>
        </p:txBody>
      </p:sp>
      <p:sp>
        <p:nvSpPr>
          <p:cNvPr id="647" name="Google Shape;647;p69"/>
          <p:cNvSpPr txBox="1"/>
          <p:nvPr/>
        </p:nvSpPr>
        <p:spPr>
          <a:xfrm>
            <a:off x="1493575" y="4615394"/>
            <a:ext cx="5475195"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airo"/>
                <a:ea typeface="Cairo"/>
                <a:cs typeface="Cairo"/>
                <a:sym typeface="Cairo"/>
              </a:rPr>
              <a:t>However, the reconstructed image is not smooth at all</a:t>
            </a:r>
          </a:p>
        </p:txBody>
      </p:sp>
      <p:sp>
        <p:nvSpPr>
          <p:cNvPr id="648" name="Google Shape;648;p69"/>
          <p:cNvSpPr txBox="1"/>
          <p:nvPr/>
        </p:nvSpPr>
        <p:spPr>
          <a:xfrm>
            <a:off x="1498842" y="2538005"/>
            <a:ext cx="17592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Advantage</a:t>
            </a:r>
            <a:endParaRPr sz="2300">
              <a:solidFill>
                <a:schemeClr val="dk1"/>
              </a:solidFill>
              <a:latin typeface="Electrolize"/>
              <a:ea typeface="Electrolize"/>
              <a:cs typeface="Electrolize"/>
              <a:sym typeface="Electrolize"/>
            </a:endParaRPr>
          </a:p>
        </p:txBody>
      </p:sp>
      <p:sp>
        <p:nvSpPr>
          <p:cNvPr id="649" name="Google Shape;649;p69"/>
          <p:cNvSpPr txBox="1"/>
          <p:nvPr/>
        </p:nvSpPr>
        <p:spPr>
          <a:xfrm>
            <a:off x="1493575" y="2954132"/>
            <a:ext cx="327648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airo"/>
                <a:ea typeface="Cairo"/>
                <a:cs typeface="Cairo"/>
                <a:sym typeface="Cairo"/>
              </a:rPr>
              <a:t>The idea of nearest neighbor is simple, and easy to implement, with the cheapest computation cost.</a:t>
            </a:r>
          </a:p>
        </p:txBody>
      </p:sp>
      <p:sp>
        <p:nvSpPr>
          <p:cNvPr id="650" name="Google Shape;650;p69"/>
          <p:cNvSpPr txBox="1"/>
          <p:nvPr/>
        </p:nvSpPr>
        <p:spPr>
          <a:xfrm>
            <a:off x="1498842" y="1038832"/>
            <a:ext cx="17592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Idea</a:t>
            </a:r>
            <a:endParaRPr sz="2300">
              <a:solidFill>
                <a:schemeClr val="dk1"/>
              </a:solidFill>
              <a:latin typeface="Electrolize"/>
              <a:ea typeface="Electrolize"/>
              <a:cs typeface="Electrolize"/>
              <a:sym typeface="Electrolize"/>
            </a:endParaRPr>
          </a:p>
        </p:txBody>
      </p:sp>
      <p:sp>
        <p:nvSpPr>
          <p:cNvPr id="651" name="Google Shape;651;p69"/>
          <p:cNvSpPr txBox="1"/>
          <p:nvPr/>
        </p:nvSpPr>
        <p:spPr>
          <a:xfrm>
            <a:off x="1493575" y="1452317"/>
            <a:ext cx="3088834"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airo"/>
                <a:ea typeface="Cairo"/>
                <a:cs typeface="Cairo"/>
                <a:sym typeface="Cairo"/>
              </a:rPr>
              <a:t>This method uses the value of the nearest pixel to fill in the blank pixel in the new image. </a:t>
            </a:r>
          </a:p>
        </p:txBody>
      </p:sp>
      <p:sp>
        <p:nvSpPr>
          <p:cNvPr id="655" name="Google Shape;655;p69"/>
          <p:cNvSpPr/>
          <p:nvPr/>
        </p:nvSpPr>
        <p:spPr>
          <a:xfrm>
            <a:off x="981967" y="1281232"/>
            <a:ext cx="440100" cy="4401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9"/>
          <p:cNvSpPr/>
          <p:nvPr/>
        </p:nvSpPr>
        <p:spPr>
          <a:xfrm>
            <a:off x="981967" y="4330120"/>
            <a:ext cx="440100" cy="4401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9"/>
          <p:cNvSpPr/>
          <p:nvPr/>
        </p:nvSpPr>
        <p:spPr>
          <a:xfrm>
            <a:off x="981967" y="2747338"/>
            <a:ext cx="440100" cy="4401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9C404C22-0F84-D2BF-C0F7-B87054346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575" y="1621035"/>
            <a:ext cx="3276480" cy="2318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69"/>
          <p:cNvSpPr txBox="1">
            <a:spLocks noGrp="1"/>
          </p:cNvSpPr>
          <p:nvPr>
            <p:ph type="title"/>
          </p:nvPr>
        </p:nvSpPr>
        <p:spPr>
          <a:xfrm>
            <a:off x="379172" y="2482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3.1.2 Bilinear interpolation</a:t>
            </a:r>
            <a:br>
              <a:rPr lang="en"/>
            </a:br>
            <a:endParaRPr/>
          </a:p>
        </p:txBody>
      </p:sp>
      <p:sp>
        <p:nvSpPr>
          <p:cNvPr id="650" name="Google Shape;650;p69"/>
          <p:cNvSpPr txBox="1"/>
          <p:nvPr/>
        </p:nvSpPr>
        <p:spPr>
          <a:xfrm>
            <a:off x="1372615" y="972049"/>
            <a:ext cx="17592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Idea</a:t>
            </a:r>
            <a:endParaRPr sz="2300">
              <a:solidFill>
                <a:schemeClr val="dk1"/>
              </a:solidFill>
              <a:latin typeface="Electrolize"/>
              <a:ea typeface="Electrolize"/>
              <a:cs typeface="Electrolize"/>
              <a:sym typeface="Electrolize"/>
            </a:endParaRPr>
          </a:p>
        </p:txBody>
      </p:sp>
      <mc:AlternateContent xmlns:mc="http://schemas.openxmlformats.org/markup-compatibility/2006" xmlns:a14="http://schemas.microsoft.com/office/drawing/2010/main">
        <mc:Choice Requires="a14">
          <p:sp>
            <p:nvSpPr>
              <p:cNvPr id="651" name="Google Shape;651;p69"/>
              <p:cNvSpPr txBox="1"/>
              <p:nvPr/>
            </p:nvSpPr>
            <p:spPr>
              <a:xfrm>
                <a:off x="1372615" y="1456849"/>
                <a:ext cx="3276480" cy="5694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1800">
                    <a:solidFill>
                      <a:schemeClr val="dk1"/>
                    </a:solidFill>
                    <a:latin typeface="Cairo"/>
                    <a:ea typeface="Cairo"/>
                    <a:cs typeface="Cairo"/>
                    <a:sym typeface="Cairo"/>
                  </a:rPr>
                  <a:t>To fill in the pixel values for a region, we will use 4 origin pixel in the corner</a:t>
                </a:r>
              </a:p>
              <a:p>
                <a:pPr marL="285750" lvl="0" indent="-285750">
                  <a:buFontTx/>
                  <a:buChar char="-"/>
                </a:pPr>
                <a:r>
                  <a:rPr lang="en-US" sz="1800">
                    <a:solidFill>
                      <a:schemeClr val="dk1"/>
                    </a:solidFill>
                    <a:latin typeface="Cairo"/>
                    <a:ea typeface="Cairo"/>
                    <a:cs typeface="Cairo"/>
                    <a:sym typeface="Cairo"/>
                  </a:rPr>
                  <a:t>Use linear equation to describe line </a:t>
                </a:r>
                <a14:m>
                  <m:oMath xmlns:m="http://schemas.openxmlformats.org/officeDocument/2006/math">
                    <m:sSub>
                      <m:sSubPr>
                        <m:ctrlPr>
                          <a:rPr lang="en-US" sz="1800" i="1" smtClean="0">
                            <a:solidFill>
                              <a:schemeClr val="dk1"/>
                            </a:solidFill>
                            <a:latin typeface="Cambria Math" panose="02040503050406030204" pitchFamily="18" charset="0"/>
                            <a:cs typeface="Cairo"/>
                            <a:sym typeface="Cairo"/>
                          </a:rPr>
                        </m:ctrlPr>
                      </m:sSubPr>
                      <m:e>
                        <m:r>
                          <a:rPr lang="en-US" sz="1800" b="0" i="1" smtClean="0">
                            <a:solidFill>
                              <a:schemeClr val="dk1"/>
                            </a:solidFill>
                            <a:latin typeface="Cambria Math" panose="02040503050406030204" pitchFamily="18" charset="0"/>
                            <a:cs typeface="Cairo"/>
                            <a:sym typeface="Cairo"/>
                          </a:rPr>
                          <m:t>𝑄</m:t>
                        </m:r>
                      </m:e>
                      <m:sub>
                        <m:r>
                          <a:rPr lang="en-US" sz="1800" b="0" i="1" smtClean="0">
                            <a:solidFill>
                              <a:schemeClr val="dk1"/>
                            </a:solidFill>
                            <a:latin typeface="Cambria Math" panose="02040503050406030204" pitchFamily="18" charset="0"/>
                            <a:cs typeface="Cairo"/>
                            <a:sym typeface="Cairo"/>
                          </a:rPr>
                          <m:t>12</m:t>
                        </m:r>
                      </m:sub>
                    </m:sSub>
                    <m:sSub>
                      <m:sSubPr>
                        <m:ctrlPr>
                          <a:rPr lang="en-US" sz="1800" i="1" smtClean="0">
                            <a:solidFill>
                              <a:schemeClr val="dk1"/>
                            </a:solidFill>
                            <a:latin typeface="Cambria Math" panose="02040503050406030204" pitchFamily="18" charset="0"/>
                            <a:cs typeface="Cairo"/>
                            <a:sym typeface="Cairo"/>
                          </a:rPr>
                        </m:ctrlPr>
                      </m:sSubPr>
                      <m:e>
                        <m:r>
                          <a:rPr lang="en-US" sz="1800" b="0" i="1" smtClean="0">
                            <a:solidFill>
                              <a:schemeClr val="dk1"/>
                            </a:solidFill>
                            <a:latin typeface="Cambria Math" panose="02040503050406030204" pitchFamily="18" charset="0"/>
                            <a:cs typeface="Cairo"/>
                            <a:sym typeface="Cairo"/>
                          </a:rPr>
                          <m:t>𝑄</m:t>
                        </m:r>
                      </m:e>
                      <m:sub>
                        <m:r>
                          <a:rPr lang="en-US" sz="1800" b="0" i="1" smtClean="0">
                            <a:solidFill>
                              <a:schemeClr val="dk1"/>
                            </a:solidFill>
                            <a:latin typeface="Cambria Math" panose="02040503050406030204" pitchFamily="18" charset="0"/>
                            <a:cs typeface="Cairo"/>
                            <a:sym typeface="Cairo"/>
                          </a:rPr>
                          <m:t>22</m:t>
                        </m:r>
                      </m:sub>
                    </m:sSub>
                    <m:r>
                      <a:rPr lang="en-US" sz="1800" b="0" i="1" smtClean="0">
                        <a:solidFill>
                          <a:schemeClr val="dk1"/>
                        </a:solidFill>
                        <a:latin typeface="Cambria Math" panose="02040503050406030204" pitchFamily="18" charset="0"/>
                        <a:cs typeface="Cairo"/>
                        <a:sym typeface="Cairo"/>
                      </a:rPr>
                      <m:t> </m:t>
                    </m:r>
                  </m:oMath>
                </a14:m>
                <a:r>
                  <a:rPr lang="en-US" sz="1800">
                    <a:solidFill>
                      <a:schemeClr val="dk1"/>
                    </a:solidFill>
                    <a:latin typeface="Cairo"/>
                    <a:ea typeface="Cairo"/>
                    <a:cs typeface="Cairo"/>
                    <a:sym typeface="Cairo"/>
                  </a:rPr>
                  <a:t> and </a:t>
                </a:r>
                <a14:m>
                  <m:oMath xmlns:m="http://schemas.openxmlformats.org/officeDocument/2006/math">
                    <m:sSub>
                      <m:sSubPr>
                        <m:ctrlPr>
                          <a:rPr lang="en-US" sz="1800" i="1">
                            <a:solidFill>
                              <a:schemeClr val="dk1"/>
                            </a:solidFill>
                            <a:latin typeface="Cambria Math" panose="02040503050406030204" pitchFamily="18" charset="0"/>
                            <a:cs typeface="Cairo"/>
                            <a:sym typeface="Cairo"/>
                          </a:rPr>
                        </m:ctrlPr>
                      </m:sSubPr>
                      <m:e>
                        <m:r>
                          <a:rPr lang="en-US" sz="1800" i="1">
                            <a:solidFill>
                              <a:schemeClr val="dk1"/>
                            </a:solidFill>
                            <a:latin typeface="Cambria Math" panose="02040503050406030204" pitchFamily="18" charset="0"/>
                            <a:cs typeface="Cairo"/>
                            <a:sym typeface="Cairo"/>
                          </a:rPr>
                          <m:t>𝑄</m:t>
                        </m:r>
                      </m:e>
                      <m:sub>
                        <m:r>
                          <a:rPr lang="en-US" sz="1800" b="0" i="1" smtClean="0">
                            <a:solidFill>
                              <a:schemeClr val="dk1"/>
                            </a:solidFill>
                            <a:latin typeface="Cambria Math" panose="02040503050406030204" pitchFamily="18" charset="0"/>
                            <a:cs typeface="Cairo"/>
                            <a:sym typeface="Cairo"/>
                          </a:rPr>
                          <m:t>1</m:t>
                        </m:r>
                        <m:r>
                          <a:rPr lang="en-US" sz="1800" i="1">
                            <a:solidFill>
                              <a:schemeClr val="dk1"/>
                            </a:solidFill>
                            <a:latin typeface="Cambria Math" panose="02040503050406030204" pitchFamily="18" charset="0"/>
                            <a:cs typeface="Cairo"/>
                            <a:sym typeface="Cairo"/>
                          </a:rPr>
                          <m:t>1</m:t>
                        </m:r>
                      </m:sub>
                    </m:sSub>
                    <m:sSub>
                      <m:sSubPr>
                        <m:ctrlPr>
                          <a:rPr lang="en-US" sz="1800" i="1">
                            <a:solidFill>
                              <a:schemeClr val="dk1"/>
                            </a:solidFill>
                            <a:latin typeface="Cambria Math" panose="02040503050406030204" pitchFamily="18" charset="0"/>
                            <a:cs typeface="Cairo"/>
                            <a:sym typeface="Cairo"/>
                          </a:rPr>
                        </m:ctrlPr>
                      </m:sSubPr>
                      <m:e>
                        <m:r>
                          <a:rPr lang="en-US" sz="1800" i="1">
                            <a:solidFill>
                              <a:schemeClr val="dk1"/>
                            </a:solidFill>
                            <a:latin typeface="Cambria Math" panose="02040503050406030204" pitchFamily="18" charset="0"/>
                            <a:cs typeface="Cairo"/>
                            <a:sym typeface="Cairo"/>
                          </a:rPr>
                          <m:t>𝑄</m:t>
                        </m:r>
                      </m:e>
                      <m:sub>
                        <m:r>
                          <a:rPr lang="en-US" sz="1800" b="0" i="1" smtClean="0">
                            <a:solidFill>
                              <a:schemeClr val="dk1"/>
                            </a:solidFill>
                            <a:latin typeface="Cambria Math" panose="02040503050406030204" pitchFamily="18" charset="0"/>
                            <a:cs typeface="Cairo"/>
                            <a:sym typeface="Cairo"/>
                          </a:rPr>
                          <m:t>21</m:t>
                        </m:r>
                      </m:sub>
                    </m:sSub>
                  </m:oMath>
                </a14:m>
                <a:endParaRPr lang="en-US" sz="1800">
                  <a:solidFill>
                    <a:schemeClr val="dk1"/>
                  </a:solidFill>
                  <a:latin typeface="Cairo"/>
                  <a:ea typeface="Cairo"/>
                  <a:cs typeface="Cairo"/>
                  <a:sym typeface="Cairo"/>
                </a:endParaRPr>
              </a:p>
              <a:p>
                <a:pPr marL="285750" lvl="0" indent="-285750">
                  <a:buFontTx/>
                  <a:buChar char="-"/>
                </a:pPr>
                <a:r>
                  <a:rPr lang="en-US" sz="1800">
                    <a:solidFill>
                      <a:schemeClr val="dk1"/>
                    </a:solidFill>
                    <a:latin typeface="Cairo"/>
                    <a:ea typeface="Cairo"/>
                    <a:cs typeface="Cairo"/>
                    <a:sym typeface="Cairo"/>
                  </a:rPr>
                  <a:t>Therefore, we can present point </a:t>
                </a:r>
                <a14:m>
                  <m:oMath xmlns:m="http://schemas.openxmlformats.org/officeDocument/2006/math">
                    <m:sSub>
                      <m:sSubPr>
                        <m:ctrlPr>
                          <a:rPr lang="en-US" sz="1800" i="1" smtClean="0">
                            <a:solidFill>
                              <a:schemeClr val="dk1"/>
                            </a:solidFill>
                            <a:latin typeface="Cambria Math" panose="02040503050406030204" pitchFamily="18" charset="0"/>
                            <a:cs typeface="Cairo"/>
                            <a:sym typeface="Cairo"/>
                          </a:rPr>
                        </m:ctrlPr>
                      </m:sSubPr>
                      <m:e>
                        <m:r>
                          <a:rPr lang="en-US" sz="1800" b="0" i="1" smtClean="0">
                            <a:solidFill>
                              <a:schemeClr val="dk1"/>
                            </a:solidFill>
                            <a:latin typeface="Cambria Math" panose="02040503050406030204" pitchFamily="18" charset="0"/>
                            <a:cs typeface="Cairo"/>
                            <a:sym typeface="Cairo"/>
                          </a:rPr>
                          <m:t>𝑅</m:t>
                        </m:r>
                      </m:e>
                      <m:sub>
                        <m:r>
                          <a:rPr lang="en-US" sz="1800" b="0" i="1" smtClean="0">
                            <a:solidFill>
                              <a:schemeClr val="dk1"/>
                            </a:solidFill>
                            <a:latin typeface="Cambria Math" panose="02040503050406030204" pitchFamily="18" charset="0"/>
                            <a:cs typeface="Cairo"/>
                            <a:sym typeface="Cairo"/>
                          </a:rPr>
                          <m:t>1</m:t>
                        </m:r>
                      </m:sub>
                    </m:sSub>
                    <m:r>
                      <a:rPr lang="en-US" sz="1800" b="0" i="1" smtClean="0">
                        <a:solidFill>
                          <a:schemeClr val="dk1"/>
                        </a:solidFill>
                        <a:latin typeface="Cambria Math" panose="02040503050406030204" pitchFamily="18" charset="0"/>
                        <a:cs typeface="Cairo"/>
                        <a:sym typeface="Cairo"/>
                      </a:rPr>
                      <m:t>, </m:t>
                    </m:r>
                    <m:sSub>
                      <m:sSubPr>
                        <m:ctrlPr>
                          <a:rPr lang="en-US" sz="1800" b="0" i="1" smtClean="0">
                            <a:solidFill>
                              <a:schemeClr val="dk1"/>
                            </a:solidFill>
                            <a:latin typeface="Cambria Math" panose="02040503050406030204" pitchFamily="18" charset="0"/>
                            <a:cs typeface="Cairo"/>
                            <a:sym typeface="Cairo"/>
                          </a:rPr>
                        </m:ctrlPr>
                      </m:sSubPr>
                      <m:e>
                        <m:r>
                          <a:rPr lang="en-US" sz="1800" b="0" i="1" smtClean="0">
                            <a:solidFill>
                              <a:schemeClr val="dk1"/>
                            </a:solidFill>
                            <a:latin typeface="Cambria Math" panose="02040503050406030204" pitchFamily="18" charset="0"/>
                            <a:cs typeface="Cairo"/>
                            <a:sym typeface="Cairo"/>
                          </a:rPr>
                          <m:t>𝑅</m:t>
                        </m:r>
                      </m:e>
                      <m:sub>
                        <m:r>
                          <a:rPr lang="en-US" sz="1800" b="0" i="1" smtClean="0">
                            <a:solidFill>
                              <a:schemeClr val="dk1"/>
                            </a:solidFill>
                            <a:latin typeface="Cambria Math" panose="02040503050406030204" pitchFamily="18" charset="0"/>
                            <a:cs typeface="Cairo"/>
                            <a:sym typeface="Cairo"/>
                          </a:rPr>
                          <m:t>2</m:t>
                        </m:r>
                      </m:sub>
                    </m:sSub>
                  </m:oMath>
                </a14:m>
                <a:r>
                  <a:rPr lang="en-US" sz="1800">
                    <a:solidFill>
                      <a:schemeClr val="dk1"/>
                    </a:solidFill>
                    <a:latin typeface="Cairo"/>
                    <a:ea typeface="Cairo"/>
                    <a:cs typeface="Cairo"/>
                    <a:sym typeface="Cairo"/>
                  </a:rPr>
                  <a:t> and point </a:t>
                </a:r>
                <a14:m>
                  <m:oMath xmlns:m="http://schemas.openxmlformats.org/officeDocument/2006/math">
                    <m:r>
                      <a:rPr lang="en-US" sz="1800" b="0" i="1" smtClean="0">
                        <a:solidFill>
                          <a:schemeClr val="dk1"/>
                        </a:solidFill>
                        <a:latin typeface="Cambria Math" panose="02040503050406030204" pitchFamily="18" charset="0"/>
                        <a:ea typeface="Cairo"/>
                        <a:cs typeface="Cairo"/>
                        <a:sym typeface="Cairo"/>
                      </a:rPr>
                      <m:t>𝑃</m:t>
                    </m:r>
                  </m:oMath>
                </a14:m>
                <a:r>
                  <a:rPr lang="en-US" sz="1800">
                    <a:solidFill>
                      <a:schemeClr val="dk1"/>
                    </a:solidFill>
                    <a:latin typeface="Cairo"/>
                    <a:ea typeface="Cairo"/>
                    <a:cs typeface="Cairo"/>
                    <a:sym typeface="Cairo"/>
                  </a:rPr>
                  <a:t> in line </a:t>
                </a:r>
                <a14:m>
                  <m:oMath xmlns:m="http://schemas.openxmlformats.org/officeDocument/2006/math">
                    <m:sSub>
                      <m:sSubPr>
                        <m:ctrlPr>
                          <a:rPr lang="en-US" sz="1800" i="1" smtClean="0">
                            <a:solidFill>
                              <a:schemeClr val="dk1"/>
                            </a:solidFill>
                            <a:latin typeface="Cambria Math" panose="02040503050406030204" pitchFamily="18" charset="0"/>
                            <a:cs typeface="Cairo"/>
                            <a:sym typeface="Cairo"/>
                          </a:rPr>
                        </m:ctrlPr>
                      </m:sSubPr>
                      <m:e>
                        <m:r>
                          <a:rPr lang="en-US" sz="1800" b="0" i="1" smtClean="0">
                            <a:solidFill>
                              <a:schemeClr val="dk1"/>
                            </a:solidFill>
                            <a:latin typeface="Cambria Math" panose="02040503050406030204" pitchFamily="18" charset="0"/>
                            <a:cs typeface="Cairo"/>
                            <a:sym typeface="Cairo"/>
                          </a:rPr>
                          <m:t>𝑅</m:t>
                        </m:r>
                      </m:e>
                      <m:sub>
                        <m:r>
                          <a:rPr lang="en-US" sz="1800" b="0" i="1" smtClean="0">
                            <a:solidFill>
                              <a:schemeClr val="dk1"/>
                            </a:solidFill>
                            <a:latin typeface="Cambria Math" panose="02040503050406030204" pitchFamily="18" charset="0"/>
                            <a:cs typeface="Cairo"/>
                            <a:sym typeface="Cairo"/>
                          </a:rPr>
                          <m:t>1</m:t>
                        </m:r>
                      </m:sub>
                    </m:sSub>
                    <m:sSub>
                      <m:sSubPr>
                        <m:ctrlPr>
                          <a:rPr lang="en-US" sz="1800" i="1" smtClean="0">
                            <a:solidFill>
                              <a:schemeClr val="dk1"/>
                            </a:solidFill>
                            <a:latin typeface="Cambria Math" panose="02040503050406030204" pitchFamily="18" charset="0"/>
                            <a:cs typeface="Cairo"/>
                            <a:sym typeface="Cairo"/>
                          </a:rPr>
                        </m:ctrlPr>
                      </m:sSubPr>
                      <m:e>
                        <m:r>
                          <a:rPr lang="en-US" sz="1800" b="0" i="1" smtClean="0">
                            <a:solidFill>
                              <a:schemeClr val="dk1"/>
                            </a:solidFill>
                            <a:latin typeface="Cambria Math" panose="02040503050406030204" pitchFamily="18" charset="0"/>
                            <a:cs typeface="Cairo"/>
                            <a:sym typeface="Cairo"/>
                          </a:rPr>
                          <m:t>𝑅</m:t>
                        </m:r>
                      </m:e>
                      <m:sub>
                        <m:r>
                          <a:rPr lang="en-US" sz="1800" b="0" i="1" smtClean="0">
                            <a:solidFill>
                              <a:schemeClr val="dk1"/>
                            </a:solidFill>
                            <a:latin typeface="Cambria Math" panose="02040503050406030204" pitchFamily="18" charset="0"/>
                            <a:cs typeface="Cairo"/>
                            <a:sym typeface="Cairo"/>
                          </a:rPr>
                          <m:t>2</m:t>
                        </m:r>
                      </m:sub>
                    </m:sSub>
                  </m:oMath>
                </a14:m>
                <a:endParaRPr lang="en-US" sz="1800">
                  <a:solidFill>
                    <a:schemeClr val="dk1"/>
                  </a:solidFill>
                  <a:latin typeface="Cairo"/>
                  <a:ea typeface="Cairo"/>
                  <a:cs typeface="Cairo"/>
                  <a:sym typeface="Cairo"/>
                </a:endParaRPr>
              </a:p>
              <a:p>
                <a:pPr marL="0" lvl="0" indent="0" algn="l" rtl="0">
                  <a:spcBef>
                    <a:spcPts val="0"/>
                  </a:spcBef>
                  <a:spcAft>
                    <a:spcPts val="0"/>
                  </a:spcAft>
                  <a:buNone/>
                </a:pPr>
                <a:endParaRPr lang="en-US" sz="1800">
                  <a:solidFill>
                    <a:schemeClr val="dk1"/>
                  </a:solidFill>
                  <a:latin typeface="Cairo"/>
                  <a:ea typeface="Cairo"/>
                  <a:cs typeface="Cairo"/>
                  <a:sym typeface="Cairo"/>
                </a:endParaRPr>
              </a:p>
            </p:txBody>
          </p:sp>
        </mc:Choice>
        <mc:Fallback xmlns="">
          <p:sp>
            <p:nvSpPr>
              <p:cNvPr id="651" name="Google Shape;651;p69"/>
              <p:cNvSpPr txBox="1">
                <a:spLocks noRot="1" noChangeAspect="1" noMove="1" noResize="1" noEditPoints="1" noAdjustHandles="1" noChangeArrowheads="1" noChangeShapeType="1" noTextEdit="1"/>
              </p:cNvSpPr>
              <p:nvPr/>
            </p:nvSpPr>
            <p:spPr>
              <a:xfrm>
                <a:off x="1372615" y="1456849"/>
                <a:ext cx="3276480" cy="569400"/>
              </a:xfrm>
              <a:prstGeom prst="rect">
                <a:avLst/>
              </a:prstGeom>
              <a:blipFill>
                <a:blip r:embed="rId3"/>
                <a:stretch>
                  <a:fillRect l="-3903" t="-24731" r="-2416" b="-378495"/>
                </a:stretch>
              </a:blipFill>
              <a:ln>
                <a:noFill/>
              </a:ln>
            </p:spPr>
            <p:txBody>
              <a:bodyPr/>
              <a:lstStyle/>
              <a:p>
                <a:r>
                  <a:rPr lang="en-US">
                    <a:noFill/>
                  </a:rPr>
                  <a:t> </a:t>
                </a:r>
              </a:p>
            </p:txBody>
          </p:sp>
        </mc:Fallback>
      </mc:AlternateContent>
      <p:sp>
        <p:nvSpPr>
          <p:cNvPr id="655" name="Google Shape;655;p69"/>
          <p:cNvSpPr/>
          <p:nvPr/>
        </p:nvSpPr>
        <p:spPr>
          <a:xfrm>
            <a:off x="750900" y="1358121"/>
            <a:ext cx="440100" cy="4401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F2051185-7616-302B-CF4E-42FEA76DF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810" y="1378538"/>
            <a:ext cx="3152056" cy="273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54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69"/>
          <p:cNvSpPr txBox="1">
            <a:spLocks noGrp="1"/>
          </p:cNvSpPr>
          <p:nvPr>
            <p:ph type="title"/>
          </p:nvPr>
        </p:nvSpPr>
        <p:spPr>
          <a:xfrm>
            <a:off x="379172" y="2482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3.1.2 Bilinear interpolation</a:t>
            </a:r>
            <a:br>
              <a:rPr lang="en"/>
            </a:br>
            <a:endParaRPr/>
          </a:p>
        </p:txBody>
      </p:sp>
      <p:sp>
        <p:nvSpPr>
          <p:cNvPr id="651" name="Google Shape;651;p69"/>
          <p:cNvSpPr txBox="1"/>
          <p:nvPr/>
        </p:nvSpPr>
        <p:spPr>
          <a:xfrm>
            <a:off x="1323846" y="1073421"/>
            <a:ext cx="6869177" cy="5694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1800">
                <a:solidFill>
                  <a:schemeClr val="dk1"/>
                </a:solidFill>
                <a:latin typeface="Cairo"/>
                <a:ea typeface="Cairo"/>
                <a:cs typeface="Cairo"/>
                <a:sym typeface="Cairo"/>
              </a:rPr>
              <a:t>Bilinear are better than nearest neighbor, and the reconstructed image has higher quality.</a:t>
            </a:r>
          </a:p>
          <a:p>
            <a:pPr marL="285750" lvl="0" indent="-285750" algn="l" rtl="0">
              <a:spcBef>
                <a:spcPts val="0"/>
              </a:spcBef>
              <a:spcAft>
                <a:spcPts val="0"/>
              </a:spcAft>
              <a:buFontTx/>
              <a:buChar char="-"/>
            </a:pPr>
            <a:r>
              <a:rPr lang="en-US" sz="1800">
                <a:solidFill>
                  <a:schemeClr val="dk1"/>
                </a:solidFill>
                <a:latin typeface="Cairo"/>
                <a:ea typeface="Cairo"/>
                <a:cs typeface="Cairo"/>
                <a:sym typeface="Cairo"/>
              </a:rPr>
              <a:t>However, the curves we got are not smooth enough</a:t>
            </a:r>
          </a:p>
        </p:txBody>
      </p:sp>
      <p:sp>
        <p:nvSpPr>
          <p:cNvPr id="655" name="Google Shape;655;p69"/>
          <p:cNvSpPr/>
          <p:nvPr/>
        </p:nvSpPr>
        <p:spPr>
          <a:xfrm>
            <a:off x="750900" y="1358121"/>
            <a:ext cx="440100" cy="4401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60CD9FE3-E356-F759-1DFD-BC0643A12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805" y="2238188"/>
            <a:ext cx="4344733" cy="2657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3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69"/>
          <p:cNvSpPr txBox="1">
            <a:spLocks noGrp="1"/>
          </p:cNvSpPr>
          <p:nvPr>
            <p:ph type="title"/>
          </p:nvPr>
        </p:nvSpPr>
        <p:spPr>
          <a:xfrm>
            <a:off x="379172" y="2482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3.1.3 Bicubic Interpolation</a:t>
            </a:r>
            <a:br>
              <a:rPr lang="en"/>
            </a:br>
            <a:endParaRPr/>
          </a:p>
        </p:txBody>
      </p:sp>
      <p:sp>
        <p:nvSpPr>
          <p:cNvPr id="651" name="Google Shape;651;p69"/>
          <p:cNvSpPr txBox="1"/>
          <p:nvPr/>
        </p:nvSpPr>
        <p:spPr>
          <a:xfrm>
            <a:off x="921510" y="960174"/>
            <a:ext cx="6869177" cy="5694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1800">
                <a:solidFill>
                  <a:schemeClr val="dk1"/>
                </a:solidFill>
                <a:latin typeface="Cairo"/>
                <a:ea typeface="Cairo"/>
                <a:cs typeface="Cairo"/>
                <a:sym typeface="Cairo"/>
              </a:rPr>
              <a:t>Using cubic equations instead of linear equations to interpolate</a:t>
            </a:r>
          </a:p>
          <a:p>
            <a:pPr marL="285750" lvl="0" indent="-285750" algn="l" rtl="0">
              <a:spcBef>
                <a:spcPts val="0"/>
              </a:spcBef>
              <a:spcAft>
                <a:spcPts val="0"/>
              </a:spcAft>
              <a:buFontTx/>
              <a:buChar char="-"/>
            </a:pPr>
            <a:r>
              <a:rPr lang="en-US" sz="1800">
                <a:solidFill>
                  <a:schemeClr val="dk1"/>
                </a:solidFill>
                <a:latin typeface="Cairo"/>
                <a:ea typeface="Cairo"/>
                <a:cs typeface="Cairo"/>
                <a:sym typeface="Cairo"/>
              </a:rPr>
              <a:t>16 nearest origin pixels will be used to fill in the blank</a:t>
            </a:r>
          </a:p>
        </p:txBody>
      </p:sp>
      <p:pic>
        <p:nvPicPr>
          <p:cNvPr id="4098" name="Picture 2">
            <a:extLst>
              <a:ext uri="{FF2B5EF4-FFF2-40B4-BE49-F238E27FC236}">
                <a16:creationId xmlns:a16="http://schemas.microsoft.com/office/drawing/2014/main" id="{D72ABEF0-5179-261C-A52D-3ECC2FF67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544" y="1793454"/>
            <a:ext cx="5535167" cy="21441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51;p69">
            <a:extLst>
              <a:ext uri="{FF2B5EF4-FFF2-40B4-BE49-F238E27FC236}">
                <a16:creationId xmlns:a16="http://schemas.microsoft.com/office/drawing/2014/main" id="{6F8B4FB0-D368-3C80-3417-62C9E9F522B3}"/>
              </a:ext>
            </a:extLst>
          </p:cNvPr>
          <p:cNvSpPr txBox="1"/>
          <p:nvPr/>
        </p:nvSpPr>
        <p:spPr>
          <a:xfrm>
            <a:off x="921510" y="4201503"/>
            <a:ext cx="6869177" cy="5694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1800">
                <a:solidFill>
                  <a:schemeClr val="dk1"/>
                </a:solidFill>
                <a:latin typeface="Cairo"/>
                <a:ea typeface="Cairo"/>
                <a:cs typeface="Cairo"/>
                <a:sym typeface="Cairo"/>
              </a:rPr>
              <a:t>The most method used to rescale the image.</a:t>
            </a:r>
          </a:p>
        </p:txBody>
      </p:sp>
    </p:spTree>
    <p:extLst>
      <p:ext uri="{BB962C8B-B14F-4D97-AF65-F5344CB8AC3E}">
        <p14:creationId xmlns:p14="http://schemas.microsoft.com/office/powerpoint/2010/main" val="193895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subTitle" idx="1"/>
          </p:nvPr>
        </p:nvSpPr>
        <p:spPr>
          <a:xfrm>
            <a:off x="720000" y="3758542"/>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SRCNN</a:t>
            </a:r>
            <a:endParaRPr/>
          </a:p>
        </p:txBody>
      </p:sp>
      <p:sp>
        <p:nvSpPr>
          <p:cNvPr id="293" name="Google Shape;293;p49"/>
          <p:cNvSpPr txBox="1">
            <a:spLocks noGrp="1"/>
          </p:cNvSpPr>
          <p:nvPr>
            <p:ph type="subTitle" idx="2"/>
          </p:nvPr>
        </p:nvSpPr>
        <p:spPr>
          <a:xfrm>
            <a:off x="720000" y="4079650"/>
            <a:ext cx="23364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Super Resolution </a:t>
            </a:r>
          </a:p>
          <a:p>
            <a:pPr marL="0" lvl="0" indent="0" algn="ctr" rtl="0">
              <a:spcBef>
                <a:spcPts val="0"/>
              </a:spcBef>
              <a:spcAft>
                <a:spcPts val="0"/>
              </a:spcAft>
              <a:buNone/>
            </a:pPr>
            <a:r>
              <a:rPr lang="en" sz="1800"/>
              <a:t>Convolutional Neural Network</a:t>
            </a:r>
            <a:endParaRPr sz="1800"/>
          </a:p>
        </p:txBody>
      </p:sp>
      <p:sp>
        <p:nvSpPr>
          <p:cNvPr id="294" name="Google Shape;294;p49"/>
          <p:cNvSpPr txBox="1">
            <a:spLocks noGrp="1"/>
          </p:cNvSpPr>
          <p:nvPr>
            <p:ph type="subTitle" idx="3"/>
          </p:nvPr>
        </p:nvSpPr>
        <p:spPr>
          <a:xfrm>
            <a:off x="3403800" y="4079650"/>
            <a:ext cx="23364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Efficient Sub-Pixel</a:t>
            </a:r>
          </a:p>
          <a:p>
            <a:pPr marL="0" lvl="0" indent="0" algn="ctr" rtl="0">
              <a:spcBef>
                <a:spcPts val="0"/>
              </a:spcBef>
              <a:spcAft>
                <a:spcPts val="0"/>
              </a:spcAft>
              <a:buNone/>
            </a:pPr>
            <a:r>
              <a:rPr lang="en" sz="1800"/>
              <a:t>Convolutional Network</a:t>
            </a:r>
            <a:endParaRPr sz="1800"/>
          </a:p>
        </p:txBody>
      </p:sp>
      <p:sp>
        <p:nvSpPr>
          <p:cNvPr id="295" name="Google Shape;295;p49"/>
          <p:cNvSpPr txBox="1">
            <a:spLocks noGrp="1"/>
          </p:cNvSpPr>
          <p:nvPr>
            <p:ph type="subTitle" idx="4"/>
          </p:nvPr>
        </p:nvSpPr>
        <p:spPr>
          <a:xfrm>
            <a:off x="6087600" y="4079650"/>
            <a:ext cx="23364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Very Deep </a:t>
            </a:r>
          </a:p>
          <a:p>
            <a:pPr marL="0" lvl="0" indent="0" algn="ctr" rtl="0">
              <a:spcBef>
                <a:spcPts val="0"/>
              </a:spcBef>
              <a:spcAft>
                <a:spcPts val="0"/>
              </a:spcAft>
              <a:buNone/>
            </a:pPr>
            <a:r>
              <a:rPr lang="en" sz="1800"/>
              <a:t>Super Resolution</a:t>
            </a:r>
            <a:endParaRPr sz="1800"/>
          </a:p>
        </p:txBody>
      </p:sp>
      <p:sp>
        <p:nvSpPr>
          <p:cNvPr id="296" name="Google Shape;296;p4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3.2 Deep learning- CNNs</a:t>
            </a:r>
            <a:endParaRPr/>
          </a:p>
        </p:txBody>
      </p:sp>
      <p:sp>
        <p:nvSpPr>
          <p:cNvPr id="297" name="Google Shape;297;p49"/>
          <p:cNvSpPr txBox="1">
            <a:spLocks noGrp="1"/>
          </p:cNvSpPr>
          <p:nvPr>
            <p:ph type="subTitle" idx="5"/>
          </p:nvPr>
        </p:nvSpPr>
        <p:spPr>
          <a:xfrm>
            <a:off x="3403800" y="3758542"/>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ESPCN</a:t>
            </a:r>
            <a:endParaRPr/>
          </a:p>
        </p:txBody>
      </p:sp>
      <p:sp>
        <p:nvSpPr>
          <p:cNvPr id="298" name="Google Shape;298;p49"/>
          <p:cNvSpPr txBox="1">
            <a:spLocks noGrp="1"/>
          </p:cNvSpPr>
          <p:nvPr>
            <p:ph type="subTitle" idx="6"/>
          </p:nvPr>
        </p:nvSpPr>
        <p:spPr>
          <a:xfrm>
            <a:off x="6087600" y="3758542"/>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VDSR</a:t>
            </a:r>
            <a:endParaRPr/>
          </a:p>
        </p:txBody>
      </p:sp>
      <p:sp>
        <p:nvSpPr>
          <p:cNvPr id="299" name="Google Shape;299;p49"/>
          <p:cNvSpPr/>
          <p:nvPr/>
        </p:nvSpPr>
        <p:spPr>
          <a:xfrm>
            <a:off x="1518138" y="2806130"/>
            <a:ext cx="740100" cy="74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9"/>
          <p:cNvSpPr/>
          <p:nvPr/>
        </p:nvSpPr>
        <p:spPr>
          <a:xfrm>
            <a:off x="4201938" y="2806130"/>
            <a:ext cx="740100" cy="74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9"/>
          <p:cNvSpPr/>
          <p:nvPr/>
        </p:nvSpPr>
        <p:spPr>
          <a:xfrm>
            <a:off x="6885738" y="2806130"/>
            <a:ext cx="740100" cy="74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49"/>
          <p:cNvGrpSpPr/>
          <p:nvPr/>
        </p:nvGrpSpPr>
        <p:grpSpPr>
          <a:xfrm>
            <a:off x="4334724" y="2948124"/>
            <a:ext cx="474551" cy="456130"/>
            <a:chOff x="1284212" y="1963766"/>
            <a:chExt cx="379489" cy="366046"/>
          </a:xfrm>
        </p:grpSpPr>
        <p:sp>
          <p:nvSpPr>
            <p:cNvPr id="303" name="Google Shape;303;p49"/>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304" name="Google Shape;304;p49"/>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305" name="Google Shape;305;p49"/>
          <p:cNvGrpSpPr/>
          <p:nvPr/>
        </p:nvGrpSpPr>
        <p:grpSpPr>
          <a:xfrm>
            <a:off x="7005815" y="2973865"/>
            <a:ext cx="499965" cy="381901"/>
            <a:chOff x="2567841" y="1994124"/>
            <a:chExt cx="399812" cy="306477"/>
          </a:xfrm>
        </p:grpSpPr>
        <p:sp>
          <p:nvSpPr>
            <p:cNvPr id="306" name="Google Shape;306;p4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307" name="Google Shape;307;p4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308" name="Google Shape;308;p4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309" name="Google Shape;309;p49"/>
          <p:cNvGrpSpPr/>
          <p:nvPr/>
        </p:nvGrpSpPr>
        <p:grpSpPr>
          <a:xfrm>
            <a:off x="1666225" y="2957578"/>
            <a:ext cx="443957" cy="414490"/>
            <a:chOff x="2623237" y="2431047"/>
            <a:chExt cx="355024" cy="332630"/>
          </a:xfrm>
        </p:grpSpPr>
        <p:sp>
          <p:nvSpPr>
            <p:cNvPr id="310" name="Google Shape;310;p49"/>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311" name="Google Shape;311;p49"/>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312" name="Google Shape;312;p49"/>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313" name="Google Shape;313;p49"/>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dk2"/>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sp>
        <p:nvSpPr>
          <p:cNvPr id="2" name="Google Shape;293;p49">
            <a:extLst>
              <a:ext uri="{FF2B5EF4-FFF2-40B4-BE49-F238E27FC236}">
                <a16:creationId xmlns:a16="http://schemas.microsoft.com/office/drawing/2014/main" id="{1DF73BC7-30CA-93AA-3456-D978D4093413}"/>
              </a:ext>
            </a:extLst>
          </p:cNvPr>
          <p:cNvSpPr txBox="1">
            <a:spLocks/>
          </p:cNvSpPr>
          <p:nvPr/>
        </p:nvSpPr>
        <p:spPr>
          <a:xfrm>
            <a:off x="315433" y="1379739"/>
            <a:ext cx="8594037" cy="7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lgn="l"/>
            <a:r>
              <a:rPr lang="en-US" sz="1800"/>
              <a:t>- If the scale factor greater than 2, output images are very smooth, devoid of sharp edges.</a:t>
            </a:r>
          </a:p>
          <a:p>
            <a:pPr marL="0" indent="0" algn="l"/>
            <a:r>
              <a:rPr lang="en-US" sz="1800"/>
              <a:t>- Interpolation technique is not adding any new information to the signal.</a:t>
            </a:r>
          </a:p>
          <a:p>
            <a:pPr marL="0" indent="0" algn="l"/>
            <a:r>
              <a:rPr lang="en-US" sz="1800"/>
              <a:t>- This can be changed with aid of learning-based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3.2.1 SRCNN</a:t>
            </a:r>
            <a:endParaRPr b="0"/>
          </a:p>
        </p:txBody>
      </p:sp>
      <p:sp>
        <p:nvSpPr>
          <p:cNvPr id="714" name="Google Shape;714;p72"/>
          <p:cNvSpPr txBox="1"/>
          <p:nvPr/>
        </p:nvSpPr>
        <p:spPr>
          <a:xfrm>
            <a:off x="494550" y="2285400"/>
            <a:ext cx="8177963" cy="572699"/>
          </a:xfrm>
          <a:prstGeom prst="rect">
            <a:avLst/>
          </a:prstGeom>
          <a:noFill/>
          <a:ln>
            <a:noFill/>
          </a:ln>
        </p:spPr>
        <p:txBody>
          <a:bodyPr spcFirstLastPara="1" wrap="square" lIns="0" tIns="0" rIns="91425" bIns="0" anchor="b" anchorCtr="0">
            <a:noAutofit/>
          </a:bodyPr>
          <a:lstStyle/>
          <a:p>
            <a:pPr marL="342900" lvl="0" indent="-342900" rtl="0">
              <a:spcBef>
                <a:spcPts val="0"/>
              </a:spcBef>
              <a:spcAft>
                <a:spcPts val="0"/>
              </a:spcAft>
              <a:buFont typeface="Arial" panose="020B0604020202020204" pitchFamily="34" charset="0"/>
              <a:buChar char="•"/>
            </a:pPr>
            <a:r>
              <a:rPr lang="en-US" sz="1800">
                <a:solidFill>
                  <a:schemeClr val="dk1"/>
                </a:solidFill>
                <a:latin typeface="Electrolize"/>
                <a:ea typeface="Electrolize"/>
                <a:cs typeface="Electrolize"/>
                <a:sym typeface="Electrolize"/>
              </a:rPr>
              <a:t>Idea: Upscale the low-resolution image to desired size using bicubic</a:t>
            </a:r>
          </a:p>
          <a:p>
            <a:pPr lvl="0" rtl="0">
              <a:spcBef>
                <a:spcPts val="0"/>
              </a:spcBef>
              <a:spcAft>
                <a:spcPts val="0"/>
              </a:spcAft>
            </a:pPr>
            <a:r>
              <a:rPr lang="en-US" sz="1800">
                <a:solidFill>
                  <a:schemeClr val="dk1"/>
                </a:solidFill>
                <a:latin typeface="Electrolize"/>
                <a:ea typeface="Electrolize"/>
                <a:cs typeface="Electrolize"/>
                <a:sym typeface="Electrolize"/>
              </a:rPr>
              <a:t>-   Learn a mapping F to map the interpolated image with the ground-truth  HR image</a:t>
            </a:r>
          </a:p>
          <a:p>
            <a:pPr marL="342900" lvl="0" indent="-342900" rtl="0">
              <a:spcBef>
                <a:spcPts val="0"/>
              </a:spcBef>
              <a:spcAft>
                <a:spcPts val="0"/>
              </a:spcAft>
              <a:buFontTx/>
              <a:buChar char="-"/>
            </a:pPr>
            <a:endParaRPr lang="en-US" sz="2300">
              <a:solidFill>
                <a:schemeClr val="dk1"/>
              </a:solidFill>
              <a:latin typeface="Electrolize"/>
              <a:ea typeface="Electrolize"/>
              <a:cs typeface="Electrolize"/>
              <a:sym typeface="Electrolize"/>
            </a:endParaRPr>
          </a:p>
          <a:p>
            <a:pPr marL="342900" lvl="0" indent="-342900" rtl="0">
              <a:spcBef>
                <a:spcPts val="0"/>
              </a:spcBef>
              <a:spcAft>
                <a:spcPts val="0"/>
              </a:spcAft>
              <a:buFont typeface="Arial" panose="020B0604020202020204" pitchFamily="34" charset="0"/>
              <a:buChar char="•"/>
            </a:pPr>
            <a:endParaRPr lang="en-US" sz="2300">
              <a:solidFill>
                <a:schemeClr val="dk1"/>
              </a:solidFill>
              <a:latin typeface="Electrolize"/>
              <a:ea typeface="Electrolize"/>
              <a:cs typeface="Electrolize"/>
              <a:sym typeface="Electrolize"/>
            </a:endParaRPr>
          </a:p>
        </p:txBody>
      </p:sp>
      <p:pic>
        <p:nvPicPr>
          <p:cNvPr id="5124" name="Picture 4">
            <a:extLst>
              <a:ext uri="{FF2B5EF4-FFF2-40B4-BE49-F238E27FC236}">
                <a16:creationId xmlns:a16="http://schemas.microsoft.com/office/drawing/2014/main" id="{8869A9D2-30F5-3670-18B3-4851A397E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793" y="2285400"/>
            <a:ext cx="6348413" cy="2480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3"/>
          <p:cNvSpPr txBox="1">
            <a:spLocks noGrp="1"/>
          </p:cNvSpPr>
          <p:nvPr>
            <p:ph type="subTitle" idx="1"/>
          </p:nvPr>
        </p:nvSpPr>
        <p:spPr>
          <a:xfrm>
            <a:off x="659386" y="2393025"/>
            <a:ext cx="2336400" cy="484800"/>
          </a:xfrm>
          <a:prstGeom prst="rect">
            <a:avLst/>
          </a:prstGeom>
        </p:spPr>
        <p:txBody>
          <a:bodyPr spcFirstLastPara="1" wrap="square" lIns="91425" tIns="91425" rIns="91425" bIns="91425" anchor="t" anchorCtr="0">
            <a:noAutofit/>
          </a:bodyPr>
          <a:lstStyle/>
          <a:p>
            <a:pPr marL="0" indent="0"/>
            <a:r>
              <a:rPr lang="en"/>
              <a:t>General idea of Single-image Super-resolution problem</a:t>
            </a:r>
          </a:p>
        </p:txBody>
      </p:sp>
      <p:sp>
        <p:nvSpPr>
          <p:cNvPr id="231" name="Google Shape;231;p43"/>
          <p:cNvSpPr txBox="1">
            <a:spLocks noGrp="1"/>
          </p:cNvSpPr>
          <p:nvPr>
            <p:ph type="subTitle" idx="3"/>
          </p:nvPr>
        </p:nvSpPr>
        <p:spPr>
          <a:xfrm>
            <a:off x="3412459" y="2375707"/>
            <a:ext cx="2336400" cy="484800"/>
          </a:xfrm>
          <a:prstGeom prst="rect">
            <a:avLst/>
          </a:prstGeom>
        </p:spPr>
        <p:txBody>
          <a:bodyPr spcFirstLastPara="1" wrap="square" lIns="91425" tIns="91425" rIns="91425" bIns="91425" anchor="t" anchorCtr="0">
            <a:noAutofit/>
          </a:bodyPr>
          <a:lstStyle/>
          <a:p>
            <a:pPr marL="0" indent="0"/>
            <a:r>
              <a:rPr lang="en"/>
              <a:t>Fundamental knowledge relevant to problem</a:t>
            </a:r>
          </a:p>
        </p:txBody>
      </p:sp>
      <p:sp>
        <p:nvSpPr>
          <p:cNvPr id="232" name="Google Shape;232;p43"/>
          <p:cNvSpPr txBox="1">
            <a:spLocks noGrp="1"/>
          </p:cNvSpPr>
          <p:nvPr>
            <p:ph type="subTitle" idx="5"/>
          </p:nvPr>
        </p:nvSpPr>
        <p:spPr>
          <a:xfrm>
            <a:off x="6118477" y="2635480"/>
            <a:ext cx="2336400" cy="484800"/>
          </a:xfrm>
          <a:prstGeom prst="rect">
            <a:avLst/>
          </a:prstGeom>
        </p:spPr>
        <p:txBody>
          <a:bodyPr spcFirstLastPara="1" wrap="square" lIns="91425" tIns="91425" rIns="91425" bIns="91425" anchor="t" anchorCtr="0">
            <a:noAutofit/>
          </a:bodyPr>
          <a:lstStyle/>
          <a:p>
            <a:pPr marL="0" indent="0"/>
            <a:r>
              <a:rPr lang="en"/>
              <a:t>Some methods and algorithms to solve problem</a:t>
            </a:r>
          </a:p>
        </p:txBody>
      </p:sp>
      <p:sp>
        <p:nvSpPr>
          <p:cNvPr id="233" name="Google Shape;233;p43"/>
          <p:cNvSpPr txBox="1">
            <a:spLocks noGrp="1"/>
          </p:cNvSpPr>
          <p:nvPr>
            <p:ph type="subTitle" idx="6"/>
          </p:nvPr>
        </p:nvSpPr>
        <p:spPr>
          <a:xfrm>
            <a:off x="654486" y="2043497"/>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34" name="Google Shape;234;p43"/>
          <p:cNvSpPr txBox="1">
            <a:spLocks noGrp="1"/>
          </p:cNvSpPr>
          <p:nvPr>
            <p:ph type="subTitle" idx="7"/>
          </p:nvPr>
        </p:nvSpPr>
        <p:spPr>
          <a:xfrm>
            <a:off x="3412459" y="2026179"/>
            <a:ext cx="2336400" cy="449100"/>
          </a:xfrm>
          <a:prstGeom prst="rect">
            <a:avLst/>
          </a:prstGeom>
        </p:spPr>
        <p:txBody>
          <a:bodyPr spcFirstLastPara="1" wrap="square" lIns="91425" tIns="91425" rIns="91425" bIns="91425" anchor="b" anchorCtr="0">
            <a:noAutofit/>
          </a:bodyPr>
          <a:lstStyle/>
          <a:p>
            <a:pPr marL="0" indent="0"/>
            <a:r>
              <a:rPr lang="en"/>
              <a:t>SISR DETAILS</a:t>
            </a:r>
          </a:p>
        </p:txBody>
      </p:sp>
      <p:sp>
        <p:nvSpPr>
          <p:cNvPr id="235" name="Google Shape;235;p43"/>
          <p:cNvSpPr txBox="1">
            <a:spLocks noGrp="1"/>
          </p:cNvSpPr>
          <p:nvPr>
            <p:ph type="subTitle" idx="8"/>
          </p:nvPr>
        </p:nvSpPr>
        <p:spPr>
          <a:xfrm>
            <a:off x="6122236" y="2346565"/>
            <a:ext cx="2336400" cy="449100"/>
          </a:xfrm>
          <a:prstGeom prst="rect">
            <a:avLst/>
          </a:prstGeom>
        </p:spPr>
        <p:txBody>
          <a:bodyPr spcFirstLastPara="1" wrap="square" lIns="91425" tIns="91425" rIns="91425" bIns="91425" anchor="b" anchorCtr="0">
            <a:noAutofit/>
          </a:bodyPr>
          <a:lstStyle/>
          <a:p>
            <a:pPr marL="0" indent="0"/>
            <a:r>
              <a:rPr lang="en"/>
              <a:t>METHODS &amp; ALGORITHMS</a:t>
            </a:r>
            <a:endParaRPr/>
          </a:p>
        </p:txBody>
      </p:sp>
      <p:sp>
        <p:nvSpPr>
          <p:cNvPr id="236" name="Google Shape;236;p43"/>
          <p:cNvSpPr txBox="1">
            <a:spLocks noGrp="1"/>
          </p:cNvSpPr>
          <p:nvPr>
            <p:ph type="title"/>
          </p:nvPr>
        </p:nvSpPr>
        <p:spPr>
          <a:xfrm>
            <a:off x="654486" y="1032547"/>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237" name="Google Shape;237;p43"/>
          <p:cNvSpPr txBox="1">
            <a:spLocks noGrp="1"/>
          </p:cNvSpPr>
          <p:nvPr>
            <p:ph type="title" idx="2"/>
          </p:nvPr>
        </p:nvSpPr>
        <p:spPr>
          <a:xfrm>
            <a:off x="3407559" y="1015229"/>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38" name="Google Shape;238;p43"/>
          <p:cNvSpPr txBox="1">
            <a:spLocks noGrp="1"/>
          </p:cNvSpPr>
          <p:nvPr>
            <p:ph type="title" idx="4"/>
          </p:nvPr>
        </p:nvSpPr>
        <p:spPr>
          <a:xfrm>
            <a:off x="6122236" y="1015204"/>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39" name="Google Shape;239;p43"/>
          <p:cNvSpPr txBox="1">
            <a:spLocks noGrp="1"/>
          </p:cNvSpPr>
          <p:nvPr>
            <p:ph type="title" idx="9"/>
          </p:nvPr>
        </p:nvSpPr>
        <p:spPr>
          <a:xfrm>
            <a:off x="425591" y="2874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TABLE OF </a:t>
            </a:r>
            <a:r>
              <a:rPr lang="en"/>
              <a:t>CONTENTS</a:t>
            </a:r>
            <a:endParaRPr/>
          </a:p>
        </p:txBody>
      </p:sp>
      <p:sp>
        <p:nvSpPr>
          <p:cNvPr id="3" name="Google Shape;230;p43">
            <a:extLst>
              <a:ext uri="{FF2B5EF4-FFF2-40B4-BE49-F238E27FC236}">
                <a16:creationId xmlns:a16="http://schemas.microsoft.com/office/drawing/2014/main" id="{89A39127-E7D2-F1EB-C3D4-2DAC1361F69B}"/>
              </a:ext>
            </a:extLst>
          </p:cNvPr>
          <p:cNvSpPr txBox="1">
            <a:spLocks/>
          </p:cNvSpPr>
          <p:nvPr/>
        </p:nvSpPr>
        <p:spPr>
          <a:xfrm>
            <a:off x="4621786" y="4389811"/>
            <a:ext cx="23364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
              <a:t>Comparision between methods in different scenarios</a:t>
            </a:r>
          </a:p>
        </p:txBody>
      </p:sp>
      <p:sp>
        <p:nvSpPr>
          <p:cNvPr id="5" name="Google Shape;233;p43">
            <a:extLst>
              <a:ext uri="{FF2B5EF4-FFF2-40B4-BE49-F238E27FC236}">
                <a16:creationId xmlns:a16="http://schemas.microsoft.com/office/drawing/2014/main" id="{FBFA7A7B-83F7-1D99-F617-992839584C80}"/>
              </a:ext>
            </a:extLst>
          </p:cNvPr>
          <p:cNvSpPr txBox="1">
            <a:spLocks/>
          </p:cNvSpPr>
          <p:nvPr/>
        </p:nvSpPr>
        <p:spPr>
          <a:xfrm>
            <a:off x="4616886" y="4040283"/>
            <a:ext cx="2336400"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300" b="0" i="0" u="none" strike="noStrike" cap="none">
                <a:solidFill>
                  <a:schemeClr val="dk1"/>
                </a:solidFill>
                <a:latin typeface="Electrolize"/>
                <a:ea typeface="Electrolize"/>
                <a:cs typeface="Electrolize"/>
                <a:sym typeface="Electroliz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COMPARISION</a:t>
            </a:r>
          </a:p>
        </p:txBody>
      </p:sp>
      <p:sp>
        <p:nvSpPr>
          <p:cNvPr id="7" name="Google Shape;236;p43">
            <a:extLst>
              <a:ext uri="{FF2B5EF4-FFF2-40B4-BE49-F238E27FC236}">
                <a16:creationId xmlns:a16="http://schemas.microsoft.com/office/drawing/2014/main" id="{FAF68EED-03C6-1CFC-24A3-AAD534FF7448}"/>
              </a:ext>
            </a:extLst>
          </p:cNvPr>
          <p:cNvSpPr txBox="1">
            <a:spLocks/>
          </p:cNvSpPr>
          <p:nvPr/>
        </p:nvSpPr>
        <p:spPr>
          <a:xfrm>
            <a:off x="4616886" y="3012015"/>
            <a:ext cx="1457140" cy="1005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lectrolize"/>
              <a:buNone/>
              <a:defRPr sz="6000" b="1"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9pPr>
          </a:lstStyle>
          <a:p>
            <a:r>
              <a:rPr lang="en"/>
              <a:t>05</a:t>
            </a:r>
          </a:p>
        </p:txBody>
      </p:sp>
      <p:sp>
        <p:nvSpPr>
          <p:cNvPr id="9" name="Google Shape;230;p43">
            <a:extLst>
              <a:ext uri="{FF2B5EF4-FFF2-40B4-BE49-F238E27FC236}">
                <a16:creationId xmlns:a16="http://schemas.microsoft.com/office/drawing/2014/main" id="{2AF2A22B-80A0-B7A6-B440-4C93D769991D}"/>
              </a:ext>
            </a:extLst>
          </p:cNvPr>
          <p:cNvSpPr txBox="1">
            <a:spLocks/>
          </p:cNvSpPr>
          <p:nvPr/>
        </p:nvSpPr>
        <p:spPr>
          <a:xfrm>
            <a:off x="1989422" y="4389811"/>
            <a:ext cx="23364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
              <a:t>Demo solutions</a:t>
            </a:r>
          </a:p>
        </p:txBody>
      </p:sp>
      <p:sp>
        <p:nvSpPr>
          <p:cNvPr id="11" name="Google Shape;233;p43">
            <a:extLst>
              <a:ext uri="{FF2B5EF4-FFF2-40B4-BE49-F238E27FC236}">
                <a16:creationId xmlns:a16="http://schemas.microsoft.com/office/drawing/2014/main" id="{C0EA39F0-9887-C50F-3636-EFD89F4761CA}"/>
              </a:ext>
            </a:extLst>
          </p:cNvPr>
          <p:cNvSpPr txBox="1">
            <a:spLocks/>
          </p:cNvSpPr>
          <p:nvPr/>
        </p:nvSpPr>
        <p:spPr>
          <a:xfrm>
            <a:off x="1984522" y="4040283"/>
            <a:ext cx="2336400"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300" b="0" i="0" u="none" strike="noStrike" cap="none">
                <a:solidFill>
                  <a:schemeClr val="dk1"/>
                </a:solidFill>
                <a:latin typeface="Electrolize"/>
                <a:ea typeface="Electrolize"/>
                <a:cs typeface="Electrolize"/>
                <a:sym typeface="Electroliz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DEMO</a:t>
            </a:r>
          </a:p>
        </p:txBody>
      </p:sp>
      <p:sp>
        <p:nvSpPr>
          <p:cNvPr id="13" name="Google Shape;236;p43">
            <a:extLst>
              <a:ext uri="{FF2B5EF4-FFF2-40B4-BE49-F238E27FC236}">
                <a16:creationId xmlns:a16="http://schemas.microsoft.com/office/drawing/2014/main" id="{4C814C3A-D792-CC3B-FFA9-6152EF7C123B}"/>
              </a:ext>
            </a:extLst>
          </p:cNvPr>
          <p:cNvSpPr txBox="1">
            <a:spLocks/>
          </p:cNvSpPr>
          <p:nvPr/>
        </p:nvSpPr>
        <p:spPr>
          <a:xfrm>
            <a:off x="1984522" y="3020674"/>
            <a:ext cx="1474459"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lectrolize"/>
              <a:buNone/>
              <a:defRPr sz="6000" b="1"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9pPr>
          </a:lstStyle>
          <a:p>
            <a:r>
              <a:rPr lang="en"/>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3.2.1 SRCNN</a:t>
            </a:r>
            <a:endParaRPr b="0"/>
          </a:p>
        </p:txBody>
      </p:sp>
      <p:sp>
        <p:nvSpPr>
          <p:cNvPr id="2" name="Hình chữ nhật: Góc Tròn 1">
            <a:extLst>
              <a:ext uri="{FF2B5EF4-FFF2-40B4-BE49-F238E27FC236}">
                <a16:creationId xmlns:a16="http://schemas.microsoft.com/office/drawing/2014/main" id="{E05492ED-7F78-A30D-D8C5-00E90CDE4C9A}"/>
              </a:ext>
            </a:extLst>
          </p:cNvPr>
          <p:cNvSpPr/>
          <p:nvPr/>
        </p:nvSpPr>
        <p:spPr>
          <a:xfrm>
            <a:off x="494550" y="1728782"/>
            <a:ext cx="1134225" cy="2028828"/>
          </a:xfrm>
          <a:prstGeom prst="roundRect">
            <a:avLst/>
          </a:prstGeom>
          <a:solidFill>
            <a:schemeClr val="accent6">
              <a:lumMod val="9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ình chữ nhật: Góc Tròn 2">
            <a:extLst>
              <a:ext uri="{FF2B5EF4-FFF2-40B4-BE49-F238E27FC236}">
                <a16:creationId xmlns:a16="http://schemas.microsoft.com/office/drawing/2014/main" id="{1155BC51-6F00-E37C-52A1-037F73A2BF87}"/>
              </a:ext>
            </a:extLst>
          </p:cNvPr>
          <p:cNvSpPr/>
          <p:nvPr/>
        </p:nvSpPr>
        <p:spPr>
          <a:xfrm>
            <a:off x="2321116" y="1728782"/>
            <a:ext cx="715047" cy="202882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Góc Tròn 3">
            <a:extLst>
              <a:ext uri="{FF2B5EF4-FFF2-40B4-BE49-F238E27FC236}">
                <a16:creationId xmlns:a16="http://schemas.microsoft.com/office/drawing/2014/main" id="{72E4C248-E5F1-1333-4E55-F912F68BDEA8}"/>
              </a:ext>
            </a:extLst>
          </p:cNvPr>
          <p:cNvSpPr/>
          <p:nvPr/>
        </p:nvSpPr>
        <p:spPr>
          <a:xfrm>
            <a:off x="3771491" y="1728782"/>
            <a:ext cx="728662" cy="202882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Góc Tròn 4">
            <a:extLst>
              <a:ext uri="{FF2B5EF4-FFF2-40B4-BE49-F238E27FC236}">
                <a16:creationId xmlns:a16="http://schemas.microsoft.com/office/drawing/2014/main" id="{D5A7921D-63D9-485E-D509-97955497A5FE}"/>
              </a:ext>
            </a:extLst>
          </p:cNvPr>
          <p:cNvSpPr/>
          <p:nvPr/>
        </p:nvSpPr>
        <p:spPr>
          <a:xfrm>
            <a:off x="5209650" y="1728782"/>
            <a:ext cx="728662" cy="202882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93;p49">
            <a:extLst>
              <a:ext uri="{FF2B5EF4-FFF2-40B4-BE49-F238E27FC236}">
                <a16:creationId xmlns:a16="http://schemas.microsoft.com/office/drawing/2014/main" id="{AA85C92D-1634-2689-4F1E-62FF66532CB3}"/>
              </a:ext>
            </a:extLst>
          </p:cNvPr>
          <p:cNvSpPr txBox="1">
            <a:spLocks/>
          </p:cNvSpPr>
          <p:nvPr/>
        </p:nvSpPr>
        <p:spPr>
          <a:xfrm rot="16200000">
            <a:off x="-199163" y="2343297"/>
            <a:ext cx="2336400" cy="7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t>Input</a:t>
            </a:r>
          </a:p>
          <a:p>
            <a:pPr algn="ctr"/>
            <a:r>
              <a:rPr lang="en-US" sz="1800"/>
              <a:t>Interpolated image</a:t>
            </a:r>
          </a:p>
        </p:txBody>
      </p:sp>
      <p:sp>
        <p:nvSpPr>
          <p:cNvPr id="7" name="Google Shape;293;p49">
            <a:extLst>
              <a:ext uri="{FF2B5EF4-FFF2-40B4-BE49-F238E27FC236}">
                <a16:creationId xmlns:a16="http://schemas.microsoft.com/office/drawing/2014/main" id="{B5D571C0-B1D9-E6D1-0030-3F30B0F2CF84}"/>
              </a:ext>
            </a:extLst>
          </p:cNvPr>
          <p:cNvSpPr txBox="1">
            <a:spLocks/>
          </p:cNvSpPr>
          <p:nvPr/>
        </p:nvSpPr>
        <p:spPr>
          <a:xfrm rot="16200000">
            <a:off x="1658383" y="2343295"/>
            <a:ext cx="2336400" cy="7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t>CONV 9x9, 64</a:t>
            </a:r>
          </a:p>
        </p:txBody>
      </p:sp>
      <p:sp>
        <p:nvSpPr>
          <p:cNvPr id="8" name="Google Shape;293;p49">
            <a:extLst>
              <a:ext uri="{FF2B5EF4-FFF2-40B4-BE49-F238E27FC236}">
                <a16:creationId xmlns:a16="http://schemas.microsoft.com/office/drawing/2014/main" id="{79BAAE92-E125-4FA5-70FB-210DC61DBF4A}"/>
              </a:ext>
            </a:extLst>
          </p:cNvPr>
          <p:cNvSpPr txBox="1">
            <a:spLocks/>
          </p:cNvSpPr>
          <p:nvPr/>
        </p:nvSpPr>
        <p:spPr>
          <a:xfrm rot="16200000">
            <a:off x="3167680" y="2343295"/>
            <a:ext cx="2336400" cy="7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t>CONV 1x1, 64</a:t>
            </a:r>
          </a:p>
        </p:txBody>
      </p:sp>
      <p:sp>
        <p:nvSpPr>
          <p:cNvPr id="9" name="Google Shape;293;p49">
            <a:extLst>
              <a:ext uri="{FF2B5EF4-FFF2-40B4-BE49-F238E27FC236}">
                <a16:creationId xmlns:a16="http://schemas.microsoft.com/office/drawing/2014/main" id="{B140D755-D81D-336F-169B-7D0BBB9CE5A4}"/>
              </a:ext>
            </a:extLst>
          </p:cNvPr>
          <p:cNvSpPr txBox="1">
            <a:spLocks/>
          </p:cNvSpPr>
          <p:nvPr/>
        </p:nvSpPr>
        <p:spPr>
          <a:xfrm rot="16200000">
            <a:off x="4557003" y="2343295"/>
            <a:ext cx="2336400" cy="7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t>CONV 5x5, 64</a:t>
            </a:r>
          </a:p>
        </p:txBody>
      </p:sp>
      <p:sp>
        <p:nvSpPr>
          <p:cNvPr id="10" name="Hình chữ nhật: Góc Tròn 9">
            <a:extLst>
              <a:ext uri="{FF2B5EF4-FFF2-40B4-BE49-F238E27FC236}">
                <a16:creationId xmlns:a16="http://schemas.microsoft.com/office/drawing/2014/main" id="{524BA150-9590-1185-C840-E9AF2B2D0E30}"/>
              </a:ext>
            </a:extLst>
          </p:cNvPr>
          <p:cNvSpPr/>
          <p:nvPr/>
        </p:nvSpPr>
        <p:spPr>
          <a:xfrm>
            <a:off x="6637490" y="1728781"/>
            <a:ext cx="728662" cy="2028825"/>
          </a:xfrm>
          <a:prstGeom prst="roundRect">
            <a:avLst/>
          </a:prstGeom>
          <a:solidFill>
            <a:schemeClr val="accent4">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293;p49">
            <a:extLst>
              <a:ext uri="{FF2B5EF4-FFF2-40B4-BE49-F238E27FC236}">
                <a16:creationId xmlns:a16="http://schemas.microsoft.com/office/drawing/2014/main" id="{2B0E5118-2746-CA83-EBEF-4BD1A60E014C}"/>
              </a:ext>
            </a:extLst>
          </p:cNvPr>
          <p:cNvSpPr txBox="1">
            <a:spLocks/>
          </p:cNvSpPr>
          <p:nvPr/>
        </p:nvSpPr>
        <p:spPr>
          <a:xfrm rot="16200000">
            <a:off x="5953190" y="2343292"/>
            <a:ext cx="2336400" cy="7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err="1"/>
              <a:t>ReLU</a:t>
            </a:r>
            <a:endParaRPr lang="en-US" sz="1800"/>
          </a:p>
        </p:txBody>
      </p:sp>
      <p:sp>
        <p:nvSpPr>
          <p:cNvPr id="12" name="Hình chữ nhật: Góc Tròn 11">
            <a:extLst>
              <a:ext uri="{FF2B5EF4-FFF2-40B4-BE49-F238E27FC236}">
                <a16:creationId xmlns:a16="http://schemas.microsoft.com/office/drawing/2014/main" id="{DF6A12E6-C51C-A201-D7AF-6FCF4C40EBBE}"/>
              </a:ext>
            </a:extLst>
          </p:cNvPr>
          <p:cNvSpPr/>
          <p:nvPr/>
        </p:nvSpPr>
        <p:spPr>
          <a:xfrm>
            <a:off x="7822015" y="1728781"/>
            <a:ext cx="1134225" cy="2028828"/>
          </a:xfrm>
          <a:prstGeom prst="roundRect">
            <a:avLst/>
          </a:prstGeom>
          <a:solidFill>
            <a:schemeClr val="accent6">
              <a:lumMod val="9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93;p49">
            <a:extLst>
              <a:ext uri="{FF2B5EF4-FFF2-40B4-BE49-F238E27FC236}">
                <a16:creationId xmlns:a16="http://schemas.microsoft.com/office/drawing/2014/main" id="{28E6E124-71D8-2CAD-4775-812289036359}"/>
              </a:ext>
            </a:extLst>
          </p:cNvPr>
          <p:cNvSpPr txBox="1">
            <a:spLocks/>
          </p:cNvSpPr>
          <p:nvPr/>
        </p:nvSpPr>
        <p:spPr>
          <a:xfrm rot="16200000">
            <a:off x="7128302" y="2343296"/>
            <a:ext cx="2336400" cy="7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t>Output</a:t>
            </a:r>
          </a:p>
          <a:p>
            <a:pPr algn="ctr"/>
            <a:r>
              <a:rPr lang="en-US" sz="1800"/>
              <a:t>HR image</a:t>
            </a:r>
          </a:p>
        </p:txBody>
      </p:sp>
      <p:cxnSp>
        <p:nvCxnSpPr>
          <p:cNvPr id="15" name="Đường kết nối Mũi tên Thẳng 14">
            <a:extLst>
              <a:ext uri="{FF2B5EF4-FFF2-40B4-BE49-F238E27FC236}">
                <a16:creationId xmlns:a16="http://schemas.microsoft.com/office/drawing/2014/main" id="{39F91B6B-5E56-4ABB-8BA3-5ADFA5768CC3}"/>
              </a:ext>
            </a:extLst>
          </p:cNvPr>
          <p:cNvCxnSpPr>
            <a:cxnSpLocks/>
            <a:stCxn id="2" idx="3"/>
            <a:endCxn id="3" idx="1"/>
          </p:cNvCxnSpPr>
          <p:nvPr/>
        </p:nvCxnSpPr>
        <p:spPr>
          <a:xfrm flipV="1">
            <a:off x="1628775" y="2743195"/>
            <a:ext cx="692341" cy="1"/>
          </a:xfrm>
          <a:prstGeom prst="straightConnector1">
            <a:avLst/>
          </a:prstGeom>
          <a:ln w="889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a:extLst>
              <a:ext uri="{FF2B5EF4-FFF2-40B4-BE49-F238E27FC236}">
                <a16:creationId xmlns:a16="http://schemas.microsoft.com/office/drawing/2014/main" id="{2E35263B-59C3-B729-D93F-7B8109E19936}"/>
              </a:ext>
            </a:extLst>
          </p:cNvPr>
          <p:cNvCxnSpPr>
            <a:cxnSpLocks/>
          </p:cNvCxnSpPr>
          <p:nvPr/>
        </p:nvCxnSpPr>
        <p:spPr>
          <a:xfrm flipV="1">
            <a:off x="3033032" y="2743192"/>
            <a:ext cx="692341" cy="1"/>
          </a:xfrm>
          <a:prstGeom prst="straightConnector1">
            <a:avLst/>
          </a:prstGeom>
          <a:ln w="889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Đường kết nối Mũi tên Thẳng 18">
            <a:extLst>
              <a:ext uri="{FF2B5EF4-FFF2-40B4-BE49-F238E27FC236}">
                <a16:creationId xmlns:a16="http://schemas.microsoft.com/office/drawing/2014/main" id="{7EB807D5-6AC5-FCC3-D9F7-F1867FAD5B65}"/>
              </a:ext>
            </a:extLst>
          </p:cNvPr>
          <p:cNvCxnSpPr>
            <a:cxnSpLocks/>
          </p:cNvCxnSpPr>
          <p:nvPr/>
        </p:nvCxnSpPr>
        <p:spPr>
          <a:xfrm flipV="1">
            <a:off x="4515403" y="2743192"/>
            <a:ext cx="692341" cy="1"/>
          </a:xfrm>
          <a:prstGeom prst="straightConnector1">
            <a:avLst/>
          </a:prstGeom>
          <a:ln w="889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87CE0E55-9D07-6738-8C3B-98A3723A36F7}"/>
              </a:ext>
            </a:extLst>
          </p:cNvPr>
          <p:cNvCxnSpPr>
            <a:cxnSpLocks/>
          </p:cNvCxnSpPr>
          <p:nvPr/>
        </p:nvCxnSpPr>
        <p:spPr>
          <a:xfrm flipV="1">
            <a:off x="5954562" y="2746055"/>
            <a:ext cx="692341" cy="1"/>
          </a:xfrm>
          <a:prstGeom prst="straightConnector1">
            <a:avLst/>
          </a:prstGeom>
          <a:ln w="889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20">
            <a:extLst>
              <a:ext uri="{FF2B5EF4-FFF2-40B4-BE49-F238E27FC236}">
                <a16:creationId xmlns:a16="http://schemas.microsoft.com/office/drawing/2014/main" id="{18506244-F5FF-CBFE-E45F-686A83B85321}"/>
              </a:ext>
            </a:extLst>
          </p:cNvPr>
          <p:cNvCxnSpPr>
            <a:cxnSpLocks/>
            <a:endCxn id="12" idx="1"/>
          </p:cNvCxnSpPr>
          <p:nvPr/>
        </p:nvCxnSpPr>
        <p:spPr>
          <a:xfrm>
            <a:off x="7363640" y="2743191"/>
            <a:ext cx="458375" cy="4"/>
          </a:xfrm>
          <a:prstGeom prst="straightConnector1">
            <a:avLst/>
          </a:prstGeom>
          <a:ln w="889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5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3.2.2 ESPCN</a:t>
            </a:r>
            <a:endParaRPr b="0"/>
          </a:p>
        </p:txBody>
      </p:sp>
      <p:sp>
        <p:nvSpPr>
          <p:cNvPr id="714" name="Google Shape;714;p72"/>
          <p:cNvSpPr txBox="1"/>
          <p:nvPr/>
        </p:nvSpPr>
        <p:spPr>
          <a:xfrm>
            <a:off x="483017" y="2441963"/>
            <a:ext cx="8177963" cy="572699"/>
          </a:xfrm>
          <a:prstGeom prst="rect">
            <a:avLst/>
          </a:prstGeom>
          <a:noFill/>
          <a:ln>
            <a:noFill/>
          </a:ln>
        </p:spPr>
        <p:txBody>
          <a:bodyPr spcFirstLastPara="1" wrap="square" lIns="0" tIns="0" rIns="91425" bIns="0" anchor="b" anchorCtr="0">
            <a:noAutofit/>
          </a:bodyPr>
          <a:lstStyle/>
          <a:p>
            <a:pPr marL="342900" lvl="0" indent="-342900" rtl="0">
              <a:spcBef>
                <a:spcPts val="0"/>
              </a:spcBef>
              <a:spcAft>
                <a:spcPts val="0"/>
              </a:spcAft>
              <a:buFont typeface="Arial" panose="020B0604020202020204" pitchFamily="34" charset="0"/>
              <a:buChar char="•"/>
            </a:pPr>
            <a:r>
              <a:rPr lang="en-US" sz="1800">
                <a:solidFill>
                  <a:schemeClr val="dk1"/>
                </a:solidFill>
                <a:latin typeface="Electrolize"/>
                <a:ea typeface="Electrolize"/>
                <a:cs typeface="Electrolize"/>
                <a:sym typeface="Electrolize"/>
              </a:rPr>
              <a:t>Idea: Avoid upscaling the LR image before feature extraction</a:t>
            </a:r>
          </a:p>
          <a:p>
            <a:pPr lvl="0" rtl="0">
              <a:spcBef>
                <a:spcPts val="0"/>
              </a:spcBef>
              <a:spcAft>
                <a:spcPts val="0"/>
              </a:spcAft>
            </a:pPr>
            <a:r>
              <a:rPr lang="en-US" sz="1800">
                <a:solidFill>
                  <a:schemeClr val="dk1"/>
                </a:solidFill>
                <a:latin typeface="Electrolize"/>
                <a:ea typeface="Electrolize"/>
                <a:cs typeface="Electrolize"/>
                <a:sym typeface="Electrolize"/>
              </a:rPr>
              <a:t>-    Network followed by a sub-pixel convolutional layer to upscale LR feature maps</a:t>
            </a:r>
          </a:p>
          <a:p>
            <a:pPr marL="342900" lvl="0" indent="-342900" rtl="0">
              <a:spcBef>
                <a:spcPts val="0"/>
              </a:spcBef>
              <a:spcAft>
                <a:spcPts val="0"/>
              </a:spcAft>
              <a:buFont typeface="Arial" panose="020B0604020202020204" pitchFamily="34" charset="0"/>
              <a:buChar char="•"/>
            </a:pPr>
            <a:endParaRPr lang="en-US" sz="1800">
              <a:solidFill>
                <a:schemeClr val="dk1"/>
              </a:solidFill>
              <a:latin typeface="Electrolize"/>
              <a:ea typeface="Electrolize"/>
              <a:cs typeface="Electrolize"/>
              <a:sym typeface="Electrolize"/>
            </a:endParaRPr>
          </a:p>
          <a:p>
            <a:pPr marL="342900" lvl="0" indent="-342900" rtl="0">
              <a:spcBef>
                <a:spcPts val="0"/>
              </a:spcBef>
              <a:spcAft>
                <a:spcPts val="0"/>
              </a:spcAft>
              <a:buFontTx/>
              <a:buChar char="-"/>
            </a:pPr>
            <a:endParaRPr lang="en-US" sz="2300">
              <a:solidFill>
                <a:schemeClr val="dk1"/>
              </a:solidFill>
              <a:latin typeface="Electrolize"/>
              <a:ea typeface="Electrolize"/>
              <a:cs typeface="Electrolize"/>
              <a:sym typeface="Electrolize"/>
            </a:endParaRPr>
          </a:p>
          <a:p>
            <a:pPr marL="342900" lvl="0" indent="-342900" rtl="0">
              <a:spcBef>
                <a:spcPts val="0"/>
              </a:spcBef>
              <a:spcAft>
                <a:spcPts val="0"/>
              </a:spcAft>
              <a:buFont typeface="Arial" panose="020B0604020202020204" pitchFamily="34" charset="0"/>
              <a:buChar char="•"/>
            </a:pPr>
            <a:endParaRPr lang="en-US" sz="2300">
              <a:solidFill>
                <a:schemeClr val="dk1"/>
              </a:solidFill>
              <a:latin typeface="Electrolize"/>
              <a:ea typeface="Electrolize"/>
              <a:cs typeface="Electrolize"/>
              <a:sym typeface="Electrolize"/>
            </a:endParaRPr>
          </a:p>
        </p:txBody>
      </p:sp>
      <p:pic>
        <p:nvPicPr>
          <p:cNvPr id="6146" name="Picture 2">
            <a:extLst>
              <a:ext uri="{FF2B5EF4-FFF2-40B4-BE49-F238E27FC236}">
                <a16:creationId xmlns:a16="http://schemas.microsoft.com/office/drawing/2014/main" id="{0BBCD31E-07DC-6852-DD21-EC64DADE7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0" y="2190350"/>
            <a:ext cx="8224351" cy="231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16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3.2.2 ESPCN</a:t>
            </a:r>
            <a:endParaRPr b="0"/>
          </a:p>
        </p:txBody>
      </p:sp>
      <p:sp>
        <p:nvSpPr>
          <p:cNvPr id="714" name="Google Shape;714;p72"/>
          <p:cNvSpPr txBox="1"/>
          <p:nvPr/>
        </p:nvSpPr>
        <p:spPr>
          <a:xfrm>
            <a:off x="494550" y="3850200"/>
            <a:ext cx="4314432" cy="572699"/>
          </a:xfrm>
          <a:prstGeom prst="rect">
            <a:avLst/>
          </a:prstGeom>
          <a:noFill/>
          <a:ln>
            <a:noFill/>
          </a:ln>
        </p:spPr>
        <p:txBody>
          <a:bodyPr spcFirstLastPara="1" wrap="square" lIns="0" tIns="0" rIns="91425" bIns="0" anchor="b" anchorCtr="0">
            <a:noAutofit/>
          </a:bodyPr>
          <a:lstStyle/>
          <a:p>
            <a:pPr marL="342900" lvl="0" indent="-342900" rtl="0">
              <a:spcBef>
                <a:spcPts val="0"/>
              </a:spcBef>
              <a:spcAft>
                <a:spcPts val="0"/>
              </a:spcAft>
              <a:buFont typeface="Arial" panose="020B0604020202020204" pitchFamily="34" charset="0"/>
              <a:buChar char="•"/>
            </a:pPr>
            <a:endParaRPr lang="en-US" sz="1800">
              <a:solidFill>
                <a:schemeClr val="dk1"/>
              </a:solidFill>
              <a:latin typeface="Electrolize"/>
              <a:ea typeface="Electrolize"/>
              <a:cs typeface="Electrolize"/>
              <a:sym typeface="Electrolize"/>
            </a:endParaRPr>
          </a:p>
          <a:p>
            <a:pPr marL="342900" lvl="0" indent="-342900" rtl="0">
              <a:spcBef>
                <a:spcPts val="0"/>
              </a:spcBef>
              <a:spcAft>
                <a:spcPts val="0"/>
              </a:spcAft>
              <a:buFontTx/>
              <a:buChar char="-"/>
            </a:pPr>
            <a:endParaRPr lang="en-US" sz="2300">
              <a:solidFill>
                <a:schemeClr val="dk1"/>
              </a:solidFill>
              <a:latin typeface="Electrolize"/>
              <a:ea typeface="Electrolize"/>
              <a:cs typeface="Electrolize"/>
              <a:sym typeface="Electrolize"/>
            </a:endParaRPr>
          </a:p>
          <a:p>
            <a:pPr marL="342900" lvl="0" indent="-342900" rtl="0">
              <a:spcBef>
                <a:spcPts val="0"/>
              </a:spcBef>
              <a:spcAft>
                <a:spcPts val="0"/>
              </a:spcAft>
              <a:buFont typeface="Arial" panose="020B0604020202020204" pitchFamily="34" charset="0"/>
              <a:buChar char="•"/>
            </a:pPr>
            <a:r>
              <a:rPr lang="en-US" sz="2300" b="1" i="1">
                <a:solidFill>
                  <a:schemeClr val="dk1"/>
                </a:solidFill>
                <a:latin typeface="Electrolize"/>
                <a:ea typeface="Electrolize"/>
                <a:cs typeface="Electrolize"/>
                <a:sym typeface="Electrolize"/>
              </a:rPr>
              <a:t>Sub-pixel convolutional</a:t>
            </a:r>
          </a:p>
          <a:p>
            <a:pPr marL="342900" lvl="0" indent="-342900" rtl="0">
              <a:spcBef>
                <a:spcPts val="0"/>
              </a:spcBef>
              <a:spcAft>
                <a:spcPts val="0"/>
              </a:spcAft>
              <a:buFontTx/>
              <a:buChar char="-"/>
            </a:pPr>
            <a:r>
              <a:rPr lang="en-US" sz="2300">
                <a:solidFill>
                  <a:schemeClr val="dk1"/>
                </a:solidFill>
                <a:latin typeface="Electrolize"/>
                <a:ea typeface="Electrolize"/>
                <a:cs typeface="Electrolize"/>
                <a:sym typeface="Electrolize"/>
              </a:rPr>
              <a:t>Due to the limitation of  the light sensor, images are limited to the original pixel resolution.</a:t>
            </a:r>
          </a:p>
          <a:p>
            <a:pPr marL="342900" lvl="0" indent="-342900" rtl="0">
              <a:spcBef>
                <a:spcPts val="0"/>
              </a:spcBef>
              <a:spcAft>
                <a:spcPts val="0"/>
              </a:spcAft>
              <a:buFontTx/>
              <a:buChar char="-"/>
            </a:pPr>
            <a:r>
              <a:rPr lang="en-US" sz="2300">
                <a:solidFill>
                  <a:schemeClr val="dk1"/>
                </a:solidFill>
                <a:latin typeface="Electrolize"/>
                <a:ea typeface="Electrolize"/>
                <a:cs typeface="Electrolize"/>
                <a:sym typeface="Electrolize"/>
              </a:rPr>
              <a:t>In the microscopic world there are numbers of tiny pixels between the two physical pixels</a:t>
            </a:r>
          </a:p>
        </p:txBody>
      </p:sp>
      <p:pic>
        <p:nvPicPr>
          <p:cNvPr id="7170" name="Picture 2">
            <a:extLst>
              <a:ext uri="{FF2B5EF4-FFF2-40B4-BE49-F238E27FC236}">
                <a16:creationId xmlns:a16="http://schemas.microsoft.com/office/drawing/2014/main" id="{7A2E8B14-F95D-BD1D-75BB-1054A3167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600" y="1006950"/>
            <a:ext cx="3409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590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3.2.2 ESPCN</a:t>
            </a:r>
            <a:endParaRPr b="0"/>
          </a:p>
        </p:txBody>
      </p:sp>
      <p:sp>
        <p:nvSpPr>
          <p:cNvPr id="714" name="Google Shape;714;p72"/>
          <p:cNvSpPr txBox="1"/>
          <p:nvPr/>
        </p:nvSpPr>
        <p:spPr>
          <a:xfrm>
            <a:off x="494550" y="1006950"/>
            <a:ext cx="4314432" cy="572699"/>
          </a:xfrm>
          <a:prstGeom prst="rect">
            <a:avLst/>
          </a:prstGeom>
          <a:noFill/>
          <a:ln>
            <a:noFill/>
          </a:ln>
        </p:spPr>
        <p:txBody>
          <a:bodyPr spcFirstLastPara="1" wrap="square" lIns="0" tIns="0" rIns="91425" bIns="0" anchor="b" anchorCtr="0">
            <a:noAutofit/>
          </a:bodyPr>
          <a:lstStyle/>
          <a:p>
            <a:pPr marL="342900" lvl="0" indent="-342900" rtl="0">
              <a:spcBef>
                <a:spcPts val="0"/>
              </a:spcBef>
              <a:spcAft>
                <a:spcPts val="0"/>
              </a:spcAft>
              <a:buFont typeface="Arial" panose="020B0604020202020204" pitchFamily="34" charset="0"/>
              <a:buChar char="•"/>
            </a:pPr>
            <a:endParaRPr lang="en-US" sz="1800">
              <a:solidFill>
                <a:schemeClr val="dk1"/>
              </a:solidFill>
              <a:latin typeface="Electrolize"/>
              <a:ea typeface="Electrolize"/>
              <a:cs typeface="Electrolize"/>
              <a:sym typeface="Electrolize"/>
            </a:endParaRPr>
          </a:p>
          <a:p>
            <a:pPr marL="342900" lvl="0" indent="-342900" rtl="0">
              <a:spcBef>
                <a:spcPts val="0"/>
              </a:spcBef>
              <a:spcAft>
                <a:spcPts val="0"/>
              </a:spcAft>
              <a:buFontTx/>
              <a:buChar char="-"/>
            </a:pPr>
            <a:endParaRPr lang="en-US" sz="2300">
              <a:solidFill>
                <a:schemeClr val="dk1"/>
              </a:solidFill>
              <a:latin typeface="Electrolize"/>
              <a:ea typeface="Electrolize"/>
              <a:cs typeface="Electrolize"/>
              <a:sym typeface="Electrolize"/>
            </a:endParaRPr>
          </a:p>
          <a:p>
            <a:pPr marL="342900" lvl="0" indent="-342900" rtl="0">
              <a:spcBef>
                <a:spcPts val="0"/>
              </a:spcBef>
              <a:spcAft>
                <a:spcPts val="0"/>
              </a:spcAft>
              <a:buFont typeface="Arial" panose="020B0604020202020204" pitchFamily="34" charset="0"/>
              <a:buChar char="•"/>
            </a:pPr>
            <a:r>
              <a:rPr lang="en-US" sz="2300" b="1" i="1">
                <a:solidFill>
                  <a:schemeClr val="dk1"/>
                </a:solidFill>
                <a:latin typeface="Electrolize"/>
                <a:ea typeface="Electrolize"/>
                <a:cs typeface="Electrolize"/>
                <a:sym typeface="Electrolize"/>
              </a:rPr>
              <a:t>Sub-pixel convolutional</a:t>
            </a:r>
          </a:p>
        </p:txBody>
      </p:sp>
      <p:pic>
        <p:nvPicPr>
          <p:cNvPr id="8196" name="Picture 4">
            <a:extLst>
              <a:ext uri="{FF2B5EF4-FFF2-40B4-BE49-F238E27FC236}">
                <a16:creationId xmlns:a16="http://schemas.microsoft.com/office/drawing/2014/main" id="{8587418C-6D3B-E3C7-A029-814E83B4C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731" y="1679699"/>
            <a:ext cx="5481638" cy="330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7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3.2.2 ESPCN</a:t>
            </a:r>
            <a:endParaRPr b="0"/>
          </a:p>
        </p:txBody>
      </p:sp>
      <p:sp>
        <p:nvSpPr>
          <p:cNvPr id="714" name="Google Shape;714;p72"/>
          <p:cNvSpPr txBox="1"/>
          <p:nvPr/>
        </p:nvSpPr>
        <p:spPr>
          <a:xfrm>
            <a:off x="330999" y="1688346"/>
            <a:ext cx="8270309" cy="572699"/>
          </a:xfrm>
          <a:prstGeom prst="rect">
            <a:avLst/>
          </a:prstGeom>
          <a:noFill/>
          <a:ln>
            <a:noFill/>
          </a:ln>
        </p:spPr>
        <p:txBody>
          <a:bodyPr spcFirstLastPara="1" wrap="square" lIns="0" tIns="0" rIns="91425" bIns="0" anchor="b" anchorCtr="0">
            <a:noAutofit/>
          </a:bodyPr>
          <a:lstStyle/>
          <a:p>
            <a:pPr marL="342900" lvl="0" indent="-342900" rtl="0">
              <a:spcBef>
                <a:spcPts val="0"/>
              </a:spcBef>
              <a:spcAft>
                <a:spcPts val="0"/>
              </a:spcAft>
              <a:buFont typeface="Arial" panose="020B0604020202020204" pitchFamily="34" charset="0"/>
              <a:buChar char="•"/>
            </a:pPr>
            <a:r>
              <a:rPr lang="en-US" sz="1800">
                <a:solidFill>
                  <a:schemeClr val="dk1"/>
                </a:solidFill>
                <a:latin typeface="Electrolize"/>
                <a:ea typeface="Electrolize"/>
                <a:cs typeface="Electrolize"/>
                <a:sym typeface="Electrolize"/>
              </a:rPr>
              <a:t>L-1 layers are convolutional layers which obtain features map of the input LR images</a:t>
            </a:r>
          </a:p>
          <a:p>
            <a:pPr marL="342900" lvl="0" indent="-342900" rtl="0">
              <a:spcBef>
                <a:spcPts val="0"/>
              </a:spcBef>
              <a:spcAft>
                <a:spcPts val="0"/>
              </a:spcAft>
              <a:buFont typeface="Arial" panose="020B0604020202020204" pitchFamily="34" charset="0"/>
              <a:buChar char="•"/>
            </a:pPr>
            <a:r>
              <a:rPr lang="en-US" sz="1800">
                <a:solidFill>
                  <a:schemeClr val="dk1"/>
                </a:solidFill>
                <a:latin typeface="Electrolize"/>
                <a:ea typeface="Electrolize"/>
                <a:cs typeface="Electrolize"/>
                <a:sym typeface="Electrolize"/>
              </a:rPr>
              <a:t>The last layer is an efficient sub-pixel convolutional layer to recover the output image size</a:t>
            </a:r>
          </a:p>
        </p:txBody>
      </p:sp>
      <p:pic>
        <p:nvPicPr>
          <p:cNvPr id="9218" name="Picture 2">
            <a:extLst>
              <a:ext uri="{FF2B5EF4-FFF2-40B4-BE49-F238E27FC236}">
                <a16:creationId xmlns:a16="http://schemas.microsoft.com/office/drawing/2014/main" id="{D68830F1-A6F3-E4AC-9EB3-E883DF1FE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986" y="2313084"/>
            <a:ext cx="4800917" cy="268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865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3.2.3 VDSR</a:t>
            </a:r>
            <a:endParaRPr b="0"/>
          </a:p>
        </p:txBody>
      </p:sp>
      <p:sp>
        <p:nvSpPr>
          <p:cNvPr id="2" name="Hộp Văn bản 1">
            <a:extLst>
              <a:ext uri="{FF2B5EF4-FFF2-40B4-BE49-F238E27FC236}">
                <a16:creationId xmlns:a16="http://schemas.microsoft.com/office/drawing/2014/main" id="{1AB62C27-01A6-DF18-A714-F15241E6F2E1}"/>
              </a:ext>
            </a:extLst>
          </p:cNvPr>
          <p:cNvSpPr txBox="1"/>
          <p:nvPr/>
        </p:nvSpPr>
        <p:spPr>
          <a:xfrm>
            <a:off x="550127" y="1211766"/>
            <a:ext cx="7847300" cy="923330"/>
          </a:xfrm>
          <a:prstGeom prst="rect">
            <a:avLst/>
          </a:prstGeom>
          <a:noFill/>
        </p:spPr>
        <p:txBody>
          <a:bodyPr wrap="square" rtlCol="0">
            <a:spAutoFit/>
          </a:bodyPr>
          <a:lstStyle/>
          <a:p>
            <a:pPr marL="285750" indent="-285750">
              <a:buFont typeface="Arial" panose="020B0604020202020204" pitchFamily="34" charset="0"/>
              <a:buChar char="•"/>
            </a:pPr>
            <a:r>
              <a:rPr lang="en-US" sz="1800">
                <a:latin typeface="Electrolize" panose="020B0604020202020204" charset="0"/>
              </a:rPr>
              <a:t>Idea: Inspired by the VGG-net used for ImageNet classification</a:t>
            </a:r>
          </a:p>
          <a:p>
            <a:r>
              <a:rPr lang="en-US" sz="1800">
                <a:latin typeface="Electrolize" panose="020B0604020202020204" charset="0"/>
              </a:rPr>
              <a:t>-   20-layer network that significantly improves super-resolution accuracy by leveraging contextual information</a:t>
            </a:r>
          </a:p>
        </p:txBody>
      </p:sp>
      <p:pic>
        <p:nvPicPr>
          <p:cNvPr id="10242" name="Picture 2">
            <a:extLst>
              <a:ext uri="{FF2B5EF4-FFF2-40B4-BE49-F238E27FC236}">
                <a16:creationId xmlns:a16="http://schemas.microsoft.com/office/drawing/2014/main" id="{6587A8A2-D553-53E9-B116-65ECF96E4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512" y="2135096"/>
            <a:ext cx="593407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5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2"/>
          <p:cNvSpPr txBox="1">
            <a:spLocks noGrp="1"/>
          </p:cNvSpPr>
          <p:nvPr>
            <p:ph type="title"/>
          </p:nvPr>
        </p:nvSpPr>
        <p:spPr>
          <a:xfrm>
            <a:off x="494550" y="43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3.2.3 VDSR</a:t>
            </a:r>
            <a:endParaRPr b="0"/>
          </a:p>
        </p:txBody>
      </p:sp>
      <p:sp>
        <p:nvSpPr>
          <p:cNvPr id="2" name="Hộp Văn bản 1">
            <a:extLst>
              <a:ext uri="{FF2B5EF4-FFF2-40B4-BE49-F238E27FC236}">
                <a16:creationId xmlns:a16="http://schemas.microsoft.com/office/drawing/2014/main" id="{1AB62C27-01A6-DF18-A714-F15241E6F2E1}"/>
              </a:ext>
            </a:extLst>
          </p:cNvPr>
          <p:cNvSpPr txBox="1"/>
          <p:nvPr/>
        </p:nvSpPr>
        <p:spPr>
          <a:xfrm>
            <a:off x="648350" y="1241503"/>
            <a:ext cx="7847300" cy="646331"/>
          </a:xfrm>
          <a:prstGeom prst="rect">
            <a:avLst/>
          </a:prstGeom>
          <a:noFill/>
        </p:spPr>
        <p:txBody>
          <a:bodyPr wrap="square" rtlCol="0">
            <a:spAutoFit/>
          </a:bodyPr>
          <a:lstStyle/>
          <a:p>
            <a:pPr marL="285750" indent="-285750">
              <a:buFont typeface="Arial" panose="020B0604020202020204" pitchFamily="34" charset="0"/>
              <a:buChar char="•"/>
            </a:pPr>
            <a:r>
              <a:rPr lang="en-US" sz="1800" b="1" i="1">
                <a:latin typeface="Electrolize" panose="020B0604020202020204" charset="0"/>
              </a:rPr>
              <a:t>Residual learning</a:t>
            </a:r>
          </a:p>
          <a:p>
            <a:r>
              <a:rPr lang="en-US" sz="1800">
                <a:latin typeface="Electrolize" panose="020B0604020202020204" charset="0"/>
              </a:rPr>
              <a:t>- Loss function</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49D5E43B-0B5F-CE97-F582-FAE66C87923B}"/>
                  </a:ext>
                </a:extLst>
              </p:cNvPr>
              <p:cNvSpPr txBox="1"/>
              <p:nvPr/>
            </p:nvSpPr>
            <p:spPr>
              <a:xfrm>
                <a:off x="2152185" y="1735871"/>
                <a:ext cx="2300868"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𝐿</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𝑟</m:t>
                              </m:r>
                              <m:r>
                                <a:rPr lang="en-US" sz="1800" b="0" i="1" smtClean="0">
                                  <a:latin typeface="Cambria Math" panose="02040503050406030204" pitchFamily="18" charset="0"/>
                                </a:rPr>
                                <m:t> −</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e>
                          </m:d>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oMath>
                  </m:oMathPara>
                </a14:m>
                <a:endParaRPr lang="en-US" sz="1800"/>
              </a:p>
            </p:txBody>
          </p:sp>
        </mc:Choice>
        <mc:Fallback xmlns="">
          <p:sp>
            <p:nvSpPr>
              <p:cNvPr id="3" name="Hộp Văn bản 2">
                <a:extLst>
                  <a:ext uri="{FF2B5EF4-FFF2-40B4-BE49-F238E27FC236}">
                    <a16:creationId xmlns:a16="http://schemas.microsoft.com/office/drawing/2014/main" id="{49D5E43B-0B5F-CE97-F582-FAE66C87923B}"/>
                  </a:ext>
                </a:extLst>
              </p:cNvPr>
              <p:cNvSpPr txBox="1">
                <a:spLocks noRot="1" noChangeAspect="1" noMove="1" noResize="1" noEditPoints="1" noAdjustHandles="1" noChangeArrowheads="1" noChangeShapeType="1" noTextEdit="1"/>
              </p:cNvSpPr>
              <p:nvPr/>
            </p:nvSpPr>
            <p:spPr>
              <a:xfrm>
                <a:off x="2152185" y="1735871"/>
                <a:ext cx="2300868" cy="518604"/>
              </a:xfrm>
              <a:prstGeom prst="rect">
                <a:avLst/>
              </a:prstGeom>
              <a:blipFill>
                <a:blip r:embed="rId3"/>
                <a:stretch>
                  <a:fillRect/>
                </a:stretch>
              </a:blipFill>
            </p:spPr>
            <p:txBody>
              <a:bodyPr/>
              <a:lstStyle/>
              <a:p>
                <a:r>
                  <a:rPr lang="en-US">
                    <a:noFill/>
                  </a:rPr>
                  <a:t> </a:t>
                </a:r>
              </a:p>
            </p:txBody>
          </p:sp>
        </mc:Fallback>
      </mc:AlternateContent>
      <p:sp>
        <p:nvSpPr>
          <p:cNvPr id="4" name="Hộp Văn bản 3">
            <a:extLst>
              <a:ext uri="{FF2B5EF4-FFF2-40B4-BE49-F238E27FC236}">
                <a16:creationId xmlns:a16="http://schemas.microsoft.com/office/drawing/2014/main" id="{EE9AD6B4-0605-E925-246E-B689BA04FA6B}"/>
              </a:ext>
            </a:extLst>
          </p:cNvPr>
          <p:cNvSpPr txBox="1"/>
          <p:nvPr/>
        </p:nvSpPr>
        <p:spPr>
          <a:xfrm>
            <a:off x="670652" y="2519694"/>
            <a:ext cx="7847300" cy="1200329"/>
          </a:xfrm>
          <a:prstGeom prst="rect">
            <a:avLst/>
          </a:prstGeom>
          <a:noFill/>
        </p:spPr>
        <p:txBody>
          <a:bodyPr wrap="square" rtlCol="0">
            <a:spAutoFit/>
          </a:bodyPr>
          <a:lstStyle/>
          <a:p>
            <a:pPr marL="285750" indent="-285750">
              <a:buFont typeface="Arial" panose="020B0604020202020204" pitchFamily="34" charset="0"/>
              <a:buChar char="•"/>
            </a:pPr>
            <a:r>
              <a:rPr lang="en-US" sz="1800">
                <a:latin typeface="Electrolize" panose="020B0604020202020204" charset="0"/>
              </a:rPr>
              <a:t>where: r = y - x</a:t>
            </a:r>
          </a:p>
          <a:p>
            <a:r>
              <a:rPr lang="en-US" sz="1800">
                <a:latin typeface="Electrolize" panose="020B0604020202020204" charset="0"/>
              </a:rPr>
              <a:t>	  f(x) is the output of CNN with x is the LR image</a:t>
            </a:r>
          </a:p>
          <a:p>
            <a:pPr marL="285750" indent="-285750">
              <a:buFont typeface="Arial" panose="020B0604020202020204" pitchFamily="34" charset="0"/>
              <a:buChar char="•"/>
            </a:pPr>
            <a:r>
              <a:rPr lang="en-US" sz="1800">
                <a:latin typeface="Electrolize" panose="020B0604020202020204" charset="0"/>
              </a:rPr>
              <a:t>This loss function show that VDSR try to predict the difference between LR image and HR image</a:t>
            </a:r>
            <a:r>
              <a:rPr lang="en-US" sz="1800" b="1" i="1">
                <a:latin typeface="Electrolize" panose="020B0604020202020204" charset="0"/>
              </a:rPr>
              <a:t>.</a:t>
            </a:r>
          </a:p>
        </p:txBody>
      </p:sp>
    </p:spTree>
    <p:extLst>
      <p:ext uri="{BB962C8B-B14F-4D97-AF65-F5344CB8AC3E}">
        <p14:creationId xmlns:p14="http://schemas.microsoft.com/office/powerpoint/2010/main" val="2882639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subTitle" idx="1"/>
          </p:nvPr>
        </p:nvSpPr>
        <p:spPr>
          <a:xfrm>
            <a:off x="712394" y="3563874"/>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dSRVAE</a:t>
            </a:r>
            <a:endParaRPr/>
          </a:p>
        </p:txBody>
      </p:sp>
      <p:sp>
        <p:nvSpPr>
          <p:cNvPr id="293" name="Google Shape;293;p49"/>
          <p:cNvSpPr txBox="1">
            <a:spLocks noGrp="1"/>
          </p:cNvSpPr>
          <p:nvPr>
            <p:ph type="subTitle" idx="2"/>
          </p:nvPr>
        </p:nvSpPr>
        <p:spPr>
          <a:xfrm>
            <a:off x="720000" y="3818561"/>
            <a:ext cx="23364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t>Denoising Super-Resolution Variational </a:t>
            </a:r>
            <a:r>
              <a:rPr lang="en-US" sz="1800" err="1"/>
              <a:t>AutoEncoder</a:t>
            </a:r>
            <a:endParaRPr sz="1800"/>
          </a:p>
        </p:txBody>
      </p:sp>
      <p:sp>
        <p:nvSpPr>
          <p:cNvPr id="294" name="Google Shape;294;p49"/>
          <p:cNvSpPr txBox="1">
            <a:spLocks noGrp="1"/>
          </p:cNvSpPr>
          <p:nvPr>
            <p:ph type="subTitle" idx="3"/>
          </p:nvPr>
        </p:nvSpPr>
        <p:spPr>
          <a:xfrm>
            <a:off x="3325893" y="3785820"/>
            <a:ext cx="23364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t>Single Image Super-Resolution Using a Generative Adversarial Network</a:t>
            </a:r>
            <a:endParaRPr lang="en" sz="1800"/>
          </a:p>
        </p:txBody>
      </p:sp>
      <p:sp>
        <p:nvSpPr>
          <p:cNvPr id="295" name="Google Shape;295;p49"/>
          <p:cNvSpPr txBox="1">
            <a:spLocks noGrp="1"/>
          </p:cNvSpPr>
          <p:nvPr>
            <p:ph type="subTitle" idx="4"/>
          </p:nvPr>
        </p:nvSpPr>
        <p:spPr>
          <a:xfrm>
            <a:off x="6120320" y="3785855"/>
            <a:ext cx="2539967"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t>Training Real-World Blind Super-Resolution</a:t>
            </a:r>
          </a:p>
          <a:p>
            <a:pPr marL="0" lvl="0" indent="0" algn="ctr" rtl="0">
              <a:spcBef>
                <a:spcPts val="0"/>
              </a:spcBef>
              <a:spcAft>
                <a:spcPts val="0"/>
              </a:spcAft>
              <a:buNone/>
            </a:pPr>
            <a:r>
              <a:rPr lang="en-US" sz="1800"/>
              <a:t>with Pure Synthetic Data</a:t>
            </a:r>
          </a:p>
        </p:txBody>
      </p:sp>
      <p:sp>
        <p:nvSpPr>
          <p:cNvPr id="296" name="Google Shape;296;p4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3.3 Generative models</a:t>
            </a:r>
            <a:endParaRPr/>
          </a:p>
        </p:txBody>
      </p:sp>
      <p:sp>
        <p:nvSpPr>
          <p:cNvPr id="297" name="Google Shape;297;p49"/>
          <p:cNvSpPr txBox="1">
            <a:spLocks noGrp="1"/>
          </p:cNvSpPr>
          <p:nvPr>
            <p:ph type="subTitle" idx="5"/>
          </p:nvPr>
        </p:nvSpPr>
        <p:spPr>
          <a:xfrm>
            <a:off x="3236190" y="3535420"/>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SRGAN</a:t>
            </a:r>
            <a:endParaRPr/>
          </a:p>
        </p:txBody>
      </p:sp>
      <p:sp>
        <p:nvSpPr>
          <p:cNvPr id="298" name="Google Shape;298;p49"/>
          <p:cNvSpPr txBox="1">
            <a:spLocks noGrp="1"/>
          </p:cNvSpPr>
          <p:nvPr>
            <p:ph type="subTitle" idx="6"/>
          </p:nvPr>
        </p:nvSpPr>
        <p:spPr>
          <a:xfrm>
            <a:off x="6120320" y="3500133"/>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Real ESRGAN</a:t>
            </a:r>
            <a:endParaRPr/>
          </a:p>
        </p:txBody>
      </p:sp>
      <p:sp>
        <p:nvSpPr>
          <p:cNvPr id="2" name="Google Shape;293;p49">
            <a:extLst>
              <a:ext uri="{FF2B5EF4-FFF2-40B4-BE49-F238E27FC236}">
                <a16:creationId xmlns:a16="http://schemas.microsoft.com/office/drawing/2014/main" id="{1DF73BC7-30CA-93AA-3456-D978D4093413}"/>
              </a:ext>
            </a:extLst>
          </p:cNvPr>
          <p:cNvSpPr txBox="1">
            <a:spLocks/>
          </p:cNvSpPr>
          <p:nvPr/>
        </p:nvSpPr>
        <p:spPr>
          <a:xfrm>
            <a:off x="315433" y="1261660"/>
            <a:ext cx="8594037" cy="7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285750" marR="0" lvl="0" indent="-285750" algn="l" defTabSz="914400" rtl="0" eaLnBrk="1" fontAlgn="auto" latinLnBrk="0" hangingPunct="1">
              <a:lnSpc>
                <a:spcPct val="100000"/>
              </a:lnSpc>
              <a:spcBef>
                <a:spcPts val="0"/>
              </a:spcBef>
              <a:spcAft>
                <a:spcPts val="0"/>
              </a:spcAft>
              <a:buClr>
                <a:srgbClr val="434343"/>
              </a:buClr>
              <a:buSzPts val="1400"/>
              <a:buFontTx/>
              <a:buChar char="-"/>
              <a:tabLst/>
              <a:defRPr/>
            </a:pPr>
            <a:r>
              <a:rPr kumimoji="0" lang="en-US" sz="1800" b="0" i="0" u="none" strike="noStrike" kern="0" cap="none" spc="0" normalizeH="0" baseline="0" noProof="0">
                <a:ln>
                  <a:noFill/>
                </a:ln>
                <a:solidFill>
                  <a:srgbClr val="434343"/>
                </a:solidFill>
                <a:effectLst/>
                <a:uLnTx/>
                <a:uFillTx/>
                <a:latin typeface="Cairo"/>
                <a:cs typeface="Cairo"/>
                <a:sym typeface="Cairo"/>
              </a:rPr>
              <a:t>One of the most notable achievements of generative models is their ability to generate realistic images</a:t>
            </a:r>
          </a:p>
          <a:p>
            <a:pPr marL="285750" marR="0" lvl="0" indent="-285750" algn="l" defTabSz="914400" rtl="0" eaLnBrk="1" fontAlgn="auto" latinLnBrk="0" hangingPunct="1">
              <a:lnSpc>
                <a:spcPct val="100000"/>
              </a:lnSpc>
              <a:spcBef>
                <a:spcPts val="0"/>
              </a:spcBef>
              <a:spcAft>
                <a:spcPts val="0"/>
              </a:spcAft>
              <a:buClr>
                <a:srgbClr val="434343"/>
              </a:buClr>
              <a:buSzPts val="1400"/>
              <a:buFontTx/>
              <a:buChar char="-"/>
              <a:tabLst/>
              <a:defRPr/>
            </a:pPr>
            <a:r>
              <a:rPr kumimoji="0" lang="en-US" sz="1800" b="0" i="0" u="none" strike="noStrike" kern="0" cap="none" spc="0" normalizeH="0" baseline="0" noProof="0">
                <a:ln>
                  <a:noFill/>
                </a:ln>
                <a:solidFill>
                  <a:srgbClr val="434343"/>
                </a:solidFill>
                <a:effectLst/>
                <a:uLnTx/>
                <a:uFillTx/>
                <a:latin typeface="Cairo"/>
                <a:cs typeface="Cairo"/>
                <a:sym typeface="Cairo"/>
              </a:rPr>
              <a:t>There have been countless proposals regarding SSIR, all of them leading to astonishing results.</a:t>
            </a:r>
          </a:p>
          <a:p>
            <a:pPr marL="285750" marR="0" lvl="0" indent="-285750" algn="l" defTabSz="914400" rtl="0" eaLnBrk="1" fontAlgn="auto" latinLnBrk="0" hangingPunct="1">
              <a:lnSpc>
                <a:spcPct val="100000"/>
              </a:lnSpc>
              <a:spcBef>
                <a:spcPts val="0"/>
              </a:spcBef>
              <a:spcAft>
                <a:spcPts val="0"/>
              </a:spcAft>
              <a:buClr>
                <a:srgbClr val="434343"/>
              </a:buClr>
              <a:buSzPts val="1400"/>
              <a:buFontTx/>
              <a:buChar char="-"/>
              <a:tabLst/>
              <a:defRPr/>
            </a:pPr>
            <a:endParaRPr kumimoji="0" lang="en-US" sz="1800" b="0" i="0" u="none" strike="noStrike" kern="0" cap="none" spc="0" normalizeH="0" baseline="0" noProof="0">
              <a:ln>
                <a:noFill/>
              </a:ln>
              <a:solidFill>
                <a:srgbClr val="434343"/>
              </a:solidFill>
              <a:effectLst/>
              <a:uLnTx/>
              <a:uFillTx/>
              <a:latin typeface="Cairo"/>
              <a:cs typeface="Cairo"/>
              <a:sym typeface="Cairo"/>
            </a:endParaRPr>
          </a:p>
        </p:txBody>
      </p:sp>
      <p:grpSp>
        <p:nvGrpSpPr>
          <p:cNvPr id="16" name="Google Shape;8778;p88">
            <a:extLst>
              <a:ext uri="{FF2B5EF4-FFF2-40B4-BE49-F238E27FC236}">
                <a16:creationId xmlns:a16="http://schemas.microsoft.com/office/drawing/2014/main" id="{8E31E2B9-11C5-7936-1C95-6CEACB959D4F}"/>
              </a:ext>
            </a:extLst>
          </p:cNvPr>
          <p:cNvGrpSpPr/>
          <p:nvPr/>
        </p:nvGrpSpPr>
        <p:grpSpPr>
          <a:xfrm>
            <a:off x="1352941" y="2476743"/>
            <a:ext cx="1070517" cy="996640"/>
            <a:chOff x="4149138" y="4121151"/>
            <a:chExt cx="344065" cy="368644"/>
          </a:xfrm>
        </p:grpSpPr>
        <p:sp>
          <p:nvSpPr>
            <p:cNvPr id="17" name="Google Shape;8779;p88">
              <a:extLst>
                <a:ext uri="{FF2B5EF4-FFF2-40B4-BE49-F238E27FC236}">
                  <a16:creationId xmlns:a16="http://schemas.microsoft.com/office/drawing/2014/main" id="{BB97AF09-744B-95CF-F55E-E39B0D9158FF}"/>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18" name="Google Shape;8780;p88">
              <a:extLst>
                <a:ext uri="{FF2B5EF4-FFF2-40B4-BE49-F238E27FC236}">
                  <a16:creationId xmlns:a16="http://schemas.microsoft.com/office/drawing/2014/main" id="{9C9E97A0-28E6-14C8-CD5D-7683D06B2924}"/>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19" name="Google Shape;8781;p88">
              <a:extLst>
                <a:ext uri="{FF2B5EF4-FFF2-40B4-BE49-F238E27FC236}">
                  <a16:creationId xmlns:a16="http://schemas.microsoft.com/office/drawing/2014/main" id="{D799FC3D-A3E9-63AB-0805-211276885000}"/>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0" name="Google Shape;8782;p88">
              <a:extLst>
                <a:ext uri="{FF2B5EF4-FFF2-40B4-BE49-F238E27FC236}">
                  <a16:creationId xmlns:a16="http://schemas.microsoft.com/office/drawing/2014/main" id="{A2DA3478-754C-B411-4867-164F922325E4}"/>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1" name="Google Shape;8783;p88">
              <a:extLst>
                <a:ext uri="{FF2B5EF4-FFF2-40B4-BE49-F238E27FC236}">
                  <a16:creationId xmlns:a16="http://schemas.microsoft.com/office/drawing/2014/main" id="{505ED06C-44A6-B9F9-18FB-4668F902A55C}"/>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2" name="Google Shape;8784;p88">
              <a:extLst>
                <a:ext uri="{FF2B5EF4-FFF2-40B4-BE49-F238E27FC236}">
                  <a16:creationId xmlns:a16="http://schemas.microsoft.com/office/drawing/2014/main" id="{76A86083-6625-7C72-31BF-DE7505CA85E7}"/>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3" name="Google Shape;8785;p88">
              <a:extLst>
                <a:ext uri="{FF2B5EF4-FFF2-40B4-BE49-F238E27FC236}">
                  <a16:creationId xmlns:a16="http://schemas.microsoft.com/office/drawing/2014/main" id="{33ED8821-1A10-949E-AA47-BE187498A5B8}"/>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4" name="Google Shape;8786;p88">
              <a:extLst>
                <a:ext uri="{FF2B5EF4-FFF2-40B4-BE49-F238E27FC236}">
                  <a16:creationId xmlns:a16="http://schemas.microsoft.com/office/drawing/2014/main" id="{1C4A28E0-0615-BD9A-BF3B-2F5F837572E2}"/>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5" name="Google Shape;8787;p88">
              <a:extLst>
                <a:ext uri="{FF2B5EF4-FFF2-40B4-BE49-F238E27FC236}">
                  <a16:creationId xmlns:a16="http://schemas.microsoft.com/office/drawing/2014/main" id="{51432955-D9B0-C0C2-768A-B176AC2D5256}"/>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6" name="Google Shape;8788;p88">
              <a:extLst>
                <a:ext uri="{FF2B5EF4-FFF2-40B4-BE49-F238E27FC236}">
                  <a16:creationId xmlns:a16="http://schemas.microsoft.com/office/drawing/2014/main" id="{5F092817-513C-154E-FC38-FF4D4DC5FB90}"/>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7" name="Google Shape;8789;p88">
              <a:extLst>
                <a:ext uri="{FF2B5EF4-FFF2-40B4-BE49-F238E27FC236}">
                  <a16:creationId xmlns:a16="http://schemas.microsoft.com/office/drawing/2014/main" id="{0986D495-8ECE-80DF-ED5A-FDF4127E2C5E}"/>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28" name="Google Shape;8790;p88">
              <a:extLst>
                <a:ext uri="{FF2B5EF4-FFF2-40B4-BE49-F238E27FC236}">
                  <a16:creationId xmlns:a16="http://schemas.microsoft.com/office/drawing/2014/main" id="{7F011818-097F-645D-ACE7-02C816AEA640}"/>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grpSp>
      <p:grpSp>
        <p:nvGrpSpPr>
          <p:cNvPr id="29" name="Google Shape;10904;p92">
            <a:extLst>
              <a:ext uri="{FF2B5EF4-FFF2-40B4-BE49-F238E27FC236}">
                <a16:creationId xmlns:a16="http://schemas.microsoft.com/office/drawing/2014/main" id="{1164C8DD-A93C-5A8D-6118-A93707DBB216}"/>
              </a:ext>
            </a:extLst>
          </p:cNvPr>
          <p:cNvGrpSpPr/>
          <p:nvPr/>
        </p:nvGrpSpPr>
        <p:grpSpPr>
          <a:xfrm>
            <a:off x="3923528" y="2579420"/>
            <a:ext cx="960705" cy="898912"/>
            <a:chOff x="1309875" y="1499912"/>
            <a:chExt cx="359015" cy="358633"/>
          </a:xfrm>
        </p:grpSpPr>
        <p:sp>
          <p:nvSpPr>
            <p:cNvPr id="30" name="Google Shape;10905;p92">
              <a:extLst>
                <a:ext uri="{FF2B5EF4-FFF2-40B4-BE49-F238E27FC236}">
                  <a16:creationId xmlns:a16="http://schemas.microsoft.com/office/drawing/2014/main" id="{459090B3-D440-24FA-5543-BBCD792D8208}"/>
                </a:ext>
              </a:extLst>
            </p:cNvPr>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1" name="Google Shape;10906;p92">
              <a:extLst>
                <a:ext uri="{FF2B5EF4-FFF2-40B4-BE49-F238E27FC236}">
                  <a16:creationId xmlns:a16="http://schemas.microsoft.com/office/drawing/2014/main" id="{6D79BA8A-97DC-3995-7E14-0CE57B07A246}"/>
                </a:ext>
              </a:extLst>
            </p:cNvPr>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2" name="Google Shape;10907;p92">
              <a:extLst>
                <a:ext uri="{FF2B5EF4-FFF2-40B4-BE49-F238E27FC236}">
                  <a16:creationId xmlns:a16="http://schemas.microsoft.com/office/drawing/2014/main" id="{DDA150D0-7015-8B92-B67E-2CAAAF89250A}"/>
                </a:ext>
              </a:extLst>
            </p:cNvPr>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3" name="Google Shape;10908;p92">
              <a:extLst>
                <a:ext uri="{FF2B5EF4-FFF2-40B4-BE49-F238E27FC236}">
                  <a16:creationId xmlns:a16="http://schemas.microsoft.com/office/drawing/2014/main" id="{3C73D0AC-5C49-FE12-C83C-8622BE8E5DB5}"/>
                </a:ext>
              </a:extLst>
            </p:cNvPr>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4" name="Google Shape;10909;p92">
              <a:extLst>
                <a:ext uri="{FF2B5EF4-FFF2-40B4-BE49-F238E27FC236}">
                  <a16:creationId xmlns:a16="http://schemas.microsoft.com/office/drawing/2014/main" id="{7A654CF3-A599-E29F-3C8B-00577AF75AD1}"/>
                </a:ext>
              </a:extLst>
            </p:cNvPr>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5" name="Google Shape;10910;p92">
              <a:extLst>
                <a:ext uri="{FF2B5EF4-FFF2-40B4-BE49-F238E27FC236}">
                  <a16:creationId xmlns:a16="http://schemas.microsoft.com/office/drawing/2014/main" id="{B331C347-7ABB-F6A3-DA28-68D1FFA3697E}"/>
                </a:ext>
              </a:extLst>
            </p:cNvPr>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6" name="Google Shape;10911;p92">
              <a:extLst>
                <a:ext uri="{FF2B5EF4-FFF2-40B4-BE49-F238E27FC236}">
                  <a16:creationId xmlns:a16="http://schemas.microsoft.com/office/drawing/2014/main" id="{C73E9BF0-F859-EE1A-7D6B-F2B52BA1165D}"/>
                </a:ext>
              </a:extLst>
            </p:cNvPr>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7" name="Google Shape;10912;p92">
              <a:extLst>
                <a:ext uri="{FF2B5EF4-FFF2-40B4-BE49-F238E27FC236}">
                  <a16:creationId xmlns:a16="http://schemas.microsoft.com/office/drawing/2014/main" id="{44530097-4F73-2C3D-9F10-D5149696574A}"/>
                </a:ext>
              </a:extLst>
            </p:cNvPr>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38" name="Google Shape;10913;p92">
              <a:extLst>
                <a:ext uri="{FF2B5EF4-FFF2-40B4-BE49-F238E27FC236}">
                  <a16:creationId xmlns:a16="http://schemas.microsoft.com/office/drawing/2014/main" id="{BAEF2CD1-63CA-2296-9D14-2E8EB0366561}"/>
                </a:ext>
              </a:extLst>
            </p:cNvPr>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grpSp>
      <p:grpSp>
        <p:nvGrpSpPr>
          <p:cNvPr id="43" name="Google Shape;9119;p89">
            <a:extLst>
              <a:ext uri="{FF2B5EF4-FFF2-40B4-BE49-F238E27FC236}">
                <a16:creationId xmlns:a16="http://schemas.microsoft.com/office/drawing/2014/main" id="{0327F468-E5CD-00A6-5073-C936E93AE079}"/>
              </a:ext>
            </a:extLst>
          </p:cNvPr>
          <p:cNvGrpSpPr/>
          <p:nvPr/>
        </p:nvGrpSpPr>
        <p:grpSpPr>
          <a:xfrm>
            <a:off x="6906971" y="2603784"/>
            <a:ext cx="768786" cy="799800"/>
            <a:chOff x="852385" y="1510916"/>
            <a:chExt cx="353145" cy="351998"/>
          </a:xfrm>
        </p:grpSpPr>
        <p:sp>
          <p:nvSpPr>
            <p:cNvPr id="44" name="Google Shape;9120;p89">
              <a:extLst>
                <a:ext uri="{FF2B5EF4-FFF2-40B4-BE49-F238E27FC236}">
                  <a16:creationId xmlns:a16="http://schemas.microsoft.com/office/drawing/2014/main" id="{E835CCDA-1335-7386-BC34-AF5AEBEFC13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45" name="Google Shape;9121;p89">
              <a:extLst>
                <a:ext uri="{FF2B5EF4-FFF2-40B4-BE49-F238E27FC236}">
                  <a16:creationId xmlns:a16="http://schemas.microsoft.com/office/drawing/2014/main" id="{7859353A-D52F-6D02-3324-0C521CDE9D90}"/>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sp>
          <p:nvSpPr>
            <p:cNvPr id="46" name="Google Shape;9122;p89">
              <a:extLst>
                <a:ext uri="{FF2B5EF4-FFF2-40B4-BE49-F238E27FC236}">
                  <a16:creationId xmlns:a16="http://schemas.microsoft.com/office/drawing/2014/main" id="{7564F515-B992-05E2-CD2F-BBFB572857F7}"/>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183550" tIns="183550" rIns="183550" bIns="183550"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767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3.3.1 dSRVAE</a:t>
            </a:r>
            <a:endParaRPr/>
          </a:p>
        </p:txBody>
      </p:sp>
      <p:sp>
        <p:nvSpPr>
          <p:cNvPr id="2" name="Google Shape;293;p49">
            <a:extLst>
              <a:ext uri="{FF2B5EF4-FFF2-40B4-BE49-F238E27FC236}">
                <a16:creationId xmlns:a16="http://schemas.microsoft.com/office/drawing/2014/main" id="{1DF73BC7-30CA-93AA-3456-D978D4093413}"/>
              </a:ext>
            </a:extLst>
          </p:cNvPr>
          <p:cNvSpPr txBox="1">
            <a:spLocks/>
          </p:cNvSpPr>
          <p:nvPr/>
        </p:nvSpPr>
        <p:spPr>
          <a:xfrm>
            <a:off x="315433" y="1261660"/>
            <a:ext cx="8594037" cy="7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285750" marR="0" lvl="0" indent="-285750" algn="l" defTabSz="914400" rtl="0" eaLnBrk="1" fontAlgn="auto" latinLnBrk="0" hangingPunct="1">
              <a:lnSpc>
                <a:spcPct val="100000"/>
              </a:lnSpc>
              <a:spcBef>
                <a:spcPts val="0"/>
              </a:spcBef>
              <a:spcAft>
                <a:spcPts val="0"/>
              </a:spcAft>
              <a:buClr>
                <a:srgbClr val="434343"/>
              </a:buClr>
              <a:buSzPts val="1400"/>
              <a:buFontTx/>
              <a:buChar char="-"/>
              <a:tabLst/>
              <a:defRPr/>
            </a:pPr>
            <a:r>
              <a:rPr lang="en-US" sz="1800">
                <a:solidFill>
                  <a:srgbClr val="434343"/>
                </a:solidFill>
              </a:rPr>
              <a:t>C</a:t>
            </a:r>
            <a:r>
              <a:rPr kumimoji="0" lang="en-US" sz="1800" b="0" i="0" u="none" strike="noStrike" kern="0" cap="none" spc="0" normalizeH="0" baseline="0" noProof="0" err="1">
                <a:ln>
                  <a:noFill/>
                </a:ln>
                <a:solidFill>
                  <a:srgbClr val="434343"/>
                </a:solidFill>
                <a:effectLst/>
                <a:uLnTx/>
                <a:uFillTx/>
                <a:latin typeface="Cairo"/>
                <a:cs typeface="Cairo"/>
                <a:sym typeface="Cairo"/>
              </a:rPr>
              <a:t>ombines</a:t>
            </a:r>
            <a:r>
              <a:rPr kumimoji="0" lang="en-US" sz="1800" b="0" i="0" u="none" strike="noStrike" kern="0" cap="none" spc="0" normalizeH="0" baseline="0" noProof="0">
                <a:ln>
                  <a:noFill/>
                </a:ln>
                <a:solidFill>
                  <a:srgbClr val="434343"/>
                </a:solidFill>
                <a:effectLst/>
                <a:uLnTx/>
                <a:uFillTx/>
                <a:latin typeface="Cairo"/>
                <a:cs typeface="Cairo"/>
                <a:sym typeface="Cairo"/>
              </a:rPr>
              <a:t> Variational </a:t>
            </a:r>
            <a:r>
              <a:rPr kumimoji="0" lang="en-US" sz="1800" b="0" i="0" u="none" strike="noStrike" kern="0" cap="none" spc="0" normalizeH="0" baseline="0" noProof="0" err="1">
                <a:ln>
                  <a:noFill/>
                </a:ln>
                <a:solidFill>
                  <a:srgbClr val="434343"/>
                </a:solidFill>
                <a:effectLst/>
                <a:uLnTx/>
                <a:uFillTx/>
                <a:latin typeface="Cairo"/>
                <a:cs typeface="Cairo"/>
                <a:sym typeface="Cairo"/>
              </a:rPr>
              <a:t>AutoEncoder</a:t>
            </a:r>
            <a:r>
              <a:rPr kumimoji="0" lang="en-US" sz="1800" b="0" i="0" u="none" strike="noStrike" kern="0" cap="none" spc="0" normalizeH="0" baseline="0" noProof="0">
                <a:ln>
                  <a:noFill/>
                </a:ln>
                <a:solidFill>
                  <a:srgbClr val="434343"/>
                </a:solidFill>
                <a:effectLst/>
                <a:uLnTx/>
                <a:uFillTx/>
                <a:latin typeface="Cairo"/>
                <a:cs typeface="Cairo"/>
                <a:sym typeface="Cairo"/>
              </a:rPr>
              <a:t> (VAE) and Generative Adversarial Network (GAN) to jointly perform image denoising and super-resolution.</a:t>
            </a:r>
          </a:p>
        </p:txBody>
      </p:sp>
      <p:pic>
        <p:nvPicPr>
          <p:cNvPr id="11266" name="Picture 2">
            <a:extLst>
              <a:ext uri="{FF2B5EF4-FFF2-40B4-BE49-F238E27FC236}">
                <a16:creationId xmlns:a16="http://schemas.microsoft.com/office/drawing/2014/main" id="{9342DEFC-B7B7-F6FB-F429-F002E99A3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591" y="1997931"/>
            <a:ext cx="6546935" cy="296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5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9"/>
          <p:cNvSpPr txBox="1">
            <a:spLocks noGrp="1"/>
          </p:cNvSpPr>
          <p:nvPr>
            <p:ph type="title"/>
          </p:nvPr>
        </p:nvSpPr>
        <p:spPr>
          <a:xfrm>
            <a:off x="370595" y="2609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3.3.2 SRGAN</a:t>
            </a:r>
            <a:endParaRPr/>
          </a:p>
        </p:txBody>
      </p:sp>
      <p:sp>
        <p:nvSpPr>
          <p:cNvPr id="2" name="Google Shape;293;p49">
            <a:extLst>
              <a:ext uri="{FF2B5EF4-FFF2-40B4-BE49-F238E27FC236}">
                <a16:creationId xmlns:a16="http://schemas.microsoft.com/office/drawing/2014/main" id="{1DF73BC7-30CA-93AA-3456-D978D4093413}"/>
              </a:ext>
            </a:extLst>
          </p:cNvPr>
          <p:cNvSpPr txBox="1">
            <a:spLocks/>
          </p:cNvSpPr>
          <p:nvPr/>
        </p:nvSpPr>
        <p:spPr>
          <a:xfrm>
            <a:off x="196487" y="923004"/>
            <a:ext cx="8594037" cy="7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285750" marR="0" lvl="0" indent="-285750" algn="l" defTabSz="914400" rtl="0" eaLnBrk="1" fontAlgn="auto" latinLnBrk="0" hangingPunct="1">
              <a:lnSpc>
                <a:spcPct val="100000"/>
              </a:lnSpc>
              <a:spcBef>
                <a:spcPts val="0"/>
              </a:spcBef>
              <a:spcAft>
                <a:spcPts val="0"/>
              </a:spcAft>
              <a:buClr>
                <a:srgbClr val="434343"/>
              </a:buClr>
              <a:buSzPts val="1400"/>
              <a:buFontTx/>
              <a:buChar char="-"/>
              <a:tabLst/>
              <a:defRPr/>
            </a:pPr>
            <a:r>
              <a:rPr lang="en-US" sz="1800">
                <a:solidFill>
                  <a:srgbClr val="434343"/>
                </a:solidFill>
              </a:rPr>
              <a:t>1st GAN model for SISR</a:t>
            </a:r>
          </a:p>
          <a:p>
            <a:pPr marL="285750" marR="0" lvl="0" indent="-285750" algn="l" defTabSz="914400" rtl="0" eaLnBrk="1" fontAlgn="auto" latinLnBrk="0" hangingPunct="1">
              <a:lnSpc>
                <a:spcPct val="100000"/>
              </a:lnSpc>
              <a:spcBef>
                <a:spcPts val="0"/>
              </a:spcBef>
              <a:spcAft>
                <a:spcPts val="0"/>
              </a:spcAft>
              <a:buClr>
                <a:srgbClr val="434343"/>
              </a:buClr>
              <a:buSzPts val="1400"/>
              <a:buFontTx/>
              <a:buChar char="-"/>
              <a:tabLst/>
              <a:defRPr/>
            </a:pPr>
            <a:r>
              <a:rPr lang="en-US" sz="1800">
                <a:solidFill>
                  <a:srgbClr val="434343"/>
                </a:solidFill>
              </a:rPr>
              <a:t>Able to recover the finer texture details of the low-resolution images -&gt; Making SR image more realistic</a:t>
            </a:r>
          </a:p>
        </p:txBody>
      </p:sp>
      <p:pic>
        <p:nvPicPr>
          <p:cNvPr id="12290" name="Picture 2">
            <a:extLst>
              <a:ext uri="{FF2B5EF4-FFF2-40B4-BE49-F238E27FC236}">
                <a16:creationId xmlns:a16="http://schemas.microsoft.com/office/drawing/2014/main" id="{F0AAAE67-0F98-4F68-8B1E-7F7159175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980" y="1839547"/>
            <a:ext cx="558165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24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251" name="Google Shape;251;p45"/>
          <p:cNvSpPr txBox="1">
            <a:spLocks noGrp="1"/>
          </p:cNvSpPr>
          <p:nvPr>
            <p:ph type="title" idx="2"/>
          </p:nvPr>
        </p:nvSpPr>
        <p:spPr>
          <a:xfrm>
            <a:off x="3859250" y="1062325"/>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52" name="Google Shape;252;p45"/>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p>
            <a:pPr marL="0" indent="0"/>
            <a:r>
              <a:rPr lang="en"/>
              <a:t>SINGLE IMAGE SUPER RESOLUTION</a:t>
            </a:r>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9"/>
          <p:cNvSpPr txBox="1">
            <a:spLocks noGrp="1"/>
          </p:cNvSpPr>
          <p:nvPr>
            <p:ph type="title"/>
          </p:nvPr>
        </p:nvSpPr>
        <p:spPr>
          <a:xfrm>
            <a:off x="370595" y="2609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3.3.3 Real-ESRGAN</a:t>
            </a:r>
            <a:endParaRPr/>
          </a:p>
        </p:txBody>
      </p:sp>
      <p:sp>
        <p:nvSpPr>
          <p:cNvPr id="2" name="Google Shape;293;p49">
            <a:extLst>
              <a:ext uri="{FF2B5EF4-FFF2-40B4-BE49-F238E27FC236}">
                <a16:creationId xmlns:a16="http://schemas.microsoft.com/office/drawing/2014/main" id="{1DF73BC7-30CA-93AA-3456-D978D4093413}"/>
              </a:ext>
            </a:extLst>
          </p:cNvPr>
          <p:cNvSpPr txBox="1">
            <a:spLocks/>
          </p:cNvSpPr>
          <p:nvPr/>
        </p:nvSpPr>
        <p:spPr>
          <a:xfrm>
            <a:off x="187557" y="833707"/>
            <a:ext cx="8594037" cy="7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285750" indent="-285750" algn="l">
              <a:buClr>
                <a:srgbClr val="434343"/>
              </a:buClr>
              <a:buFont typeface="Arial"/>
              <a:buChar char="•"/>
              <a:defRPr/>
            </a:pPr>
            <a:r>
              <a:rPr lang="en-US" sz="1800"/>
              <a:t>Significant improved version of SRGAN</a:t>
            </a:r>
          </a:p>
          <a:p>
            <a:pPr marL="285750" indent="-285750" algn="l">
              <a:buClr>
                <a:srgbClr val="434343"/>
              </a:buClr>
              <a:buFontTx/>
              <a:buChar char="-"/>
              <a:defRPr/>
            </a:pPr>
            <a:r>
              <a:rPr lang="en-US" sz="1800"/>
              <a:t>Use in practical applications (Restore images, Super-resolution for videos (Specially for cartoon and anime movies)</a:t>
            </a:r>
            <a:endParaRPr lang="en-US"/>
          </a:p>
          <a:p>
            <a:pPr marL="285750" marR="0" lvl="0" indent="-285750" algn="l" defTabSz="914400">
              <a:lnSpc>
                <a:spcPct val="100000"/>
              </a:lnSpc>
              <a:spcBef>
                <a:spcPts val="0"/>
              </a:spcBef>
              <a:spcAft>
                <a:spcPts val="0"/>
              </a:spcAft>
              <a:buClr>
                <a:srgbClr val="434343"/>
              </a:buClr>
              <a:buSzPts val="1400"/>
              <a:buFontTx/>
              <a:buChar char="-"/>
              <a:tabLst/>
              <a:defRPr/>
            </a:pPr>
            <a:endParaRPr lang="en-US" sz="1800"/>
          </a:p>
        </p:txBody>
      </p:sp>
      <p:pic>
        <p:nvPicPr>
          <p:cNvPr id="3" name="Hình ảnh 2" descr="Ảnh có chứa văn bản, biểu đồ, ảnh chụp màn hình, Kế hoạch&#10;&#10;Mô tả được tự động tạo">
            <a:extLst>
              <a:ext uri="{FF2B5EF4-FFF2-40B4-BE49-F238E27FC236}">
                <a16:creationId xmlns:a16="http://schemas.microsoft.com/office/drawing/2014/main" id="{FA8DE00B-C0D8-C60B-B2DE-BAB1A5198A7B}"/>
              </a:ext>
            </a:extLst>
          </p:cNvPr>
          <p:cNvPicPr>
            <a:picLocks noChangeAspect="1"/>
          </p:cNvPicPr>
          <p:nvPr/>
        </p:nvPicPr>
        <p:blipFill>
          <a:blip r:embed="rId3"/>
          <a:stretch>
            <a:fillRect/>
          </a:stretch>
        </p:blipFill>
        <p:spPr>
          <a:xfrm>
            <a:off x="1092994" y="1838325"/>
            <a:ext cx="6966943" cy="3100983"/>
          </a:xfrm>
          <a:prstGeom prst="rect">
            <a:avLst/>
          </a:prstGeom>
        </p:spPr>
      </p:pic>
    </p:spTree>
    <p:extLst>
      <p:ext uri="{BB962C8B-B14F-4D97-AF65-F5344CB8AC3E}">
        <p14:creationId xmlns:p14="http://schemas.microsoft.com/office/powerpoint/2010/main" val="729379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p>
            <a:r>
              <a:rPr lang="en"/>
              <a:t>DEMO </a:t>
            </a:r>
          </a:p>
        </p:txBody>
      </p:sp>
      <p:sp>
        <p:nvSpPr>
          <p:cNvPr id="251" name="Google Shape;251;p45"/>
          <p:cNvSpPr txBox="1">
            <a:spLocks noGrp="1"/>
          </p:cNvSpPr>
          <p:nvPr>
            <p:ph type="title" idx="2"/>
          </p:nvPr>
        </p:nvSpPr>
        <p:spPr>
          <a:xfrm>
            <a:off x="3729364" y="1148916"/>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52" name="Google Shape;252;p45"/>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p>
            <a:pPr marL="0" indent="0"/>
            <a:r>
              <a:rPr lang="en">
                <a:latin typeface="Electrolize"/>
              </a:rPr>
              <a:t>DEMO SOLUTION</a:t>
            </a:r>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extLst>
      <p:ext uri="{BB962C8B-B14F-4D97-AF65-F5344CB8AC3E}">
        <p14:creationId xmlns:p14="http://schemas.microsoft.com/office/powerpoint/2010/main" val="936393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subTitle" idx="1"/>
          </p:nvPr>
        </p:nvSpPr>
        <p:spPr>
          <a:xfrm>
            <a:off x="2093502" y="2571766"/>
            <a:ext cx="2571600" cy="675900"/>
          </a:xfrm>
          <a:prstGeom prst="rect">
            <a:avLst/>
          </a:prstGeom>
        </p:spPr>
        <p:txBody>
          <a:bodyPr spcFirstLastPara="1" wrap="square" lIns="91425" tIns="91425" rIns="91425" bIns="91425" anchor="t" anchorCtr="0">
            <a:noAutofit/>
          </a:bodyPr>
          <a:lstStyle/>
          <a:p>
            <a:pPr marL="0" indent="0"/>
            <a:r>
              <a:rPr lang="en"/>
              <a:t>Comparision between methods</a:t>
            </a:r>
          </a:p>
          <a:p>
            <a:pPr marL="0" indent="0"/>
            <a:endParaRPr lang="en"/>
          </a:p>
        </p:txBody>
      </p:sp>
      <p:sp>
        <p:nvSpPr>
          <p:cNvPr id="463" name="Google Shape;463;p62"/>
          <p:cNvSpPr txBox="1">
            <a:spLocks noGrp="1"/>
          </p:cNvSpPr>
          <p:nvPr>
            <p:ph type="title" idx="2"/>
          </p:nvPr>
        </p:nvSpPr>
        <p:spPr>
          <a:xfrm>
            <a:off x="2050207" y="1846718"/>
            <a:ext cx="3376895" cy="780164"/>
          </a:xfrm>
          <a:prstGeom prst="rect">
            <a:avLst/>
          </a:prstGeom>
        </p:spPr>
        <p:txBody>
          <a:bodyPr spcFirstLastPara="1" wrap="square" lIns="91425" tIns="91425" rIns="91425" bIns="91425" anchor="b" anchorCtr="0">
            <a:noAutofit/>
          </a:bodyPr>
          <a:lstStyle/>
          <a:p>
            <a:r>
              <a:rPr lang="en"/>
              <a:t>Comparision</a:t>
            </a:r>
          </a:p>
        </p:txBody>
      </p:sp>
      <p:sp>
        <p:nvSpPr>
          <p:cNvPr id="464" name="Google Shape;464;p62"/>
          <p:cNvSpPr txBox="1">
            <a:spLocks noGrp="1"/>
          </p:cNvSpPr>
          <p:nvPr>
            <p:ph type="title"/>
          </p:nvPr>
        </p:nvSpPr>
        <p:spPr>
          <a:xfrm flipH="1">
            <a:off x="368736" y="1376320"/>
            <a:ext cx="1724100" cy="13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pic>
        <p:nvPicPr>
          <p:cNvPr id="465" name="Google Shape;465;p62"/>
          <p:cNvPicPr preferRelativeResize="0"/>
          <p:nvPr/>
        </p:nvPicPr>
        <p:blipFill>
          <a:blip r:embed="rId3">
            <a:alphaModFix/>
          </a:blip>
          <a:stretch>
            <a:fillRect/>
          </a:stretch>
        </p:blipFill>
        <p:spPr>
          <a:xfrm>
            <a:off x="4939750" y="831549"/>
            <a:ext cx="3566276" cy="3583775"/>
          </a:xfrm>
          <a:prstGeom prst="rect">
            <a:avLst/>
          </a:prstGeom>
          <a:noFill/>
          <a:ln>
            <a:noFill/>
          </a:ln>
        </p:spPr>
      </p:pic>
    </p:spTree>
    <p:extLst>
      <p:ext uri="{BB962C8B-B14F-4D97-AF65-F5344CB8AC3E}">
        <p14:creationId xmlns:p14="http://schemas.microsoft.com/office/powerpoint/2010/main" val="4162986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3" name="Tiêu đề 2">
            <a:extLst>
              <a:ext uri="{FF2B5EF4-FFF2-40B4-BE49-F238E27FC236}">
                <a16:creationId xmlns:a16="http://schemas.microsoft.com/office/drawing/2014/main" id="{89BC6D3D-6FF6-1CA4-28F8-43838860445E}"/>
              </a:ext>
            </a:extLst>
          </p:cNvPr>
          <p:cNvSpPr>
            <a:spLocks noGrp="1"/>
          </p:cNvSpPr>
          <p:nvPr>
            <p:ph type="title" idx="2"/>
          </p:nvPr>
        </p:nvSpPr>
        <p:spPr>
          <a:xfrm>
            <a:off x="1045753" y="738355"/>
            <a:ext cx="4641122" cy="814800"/>
          </a:xfrm>
        </p:spPr>
        <p:txBody>
          <a:bodyPr/>
          <a:lstStyle/>
          <a:p>
            <a:r>
              <a:rPr lang="vi-VN" err="1"/>
              <a:t>Image</a:t>
            </a:r>
            <a:r>
              <a:rPr lang="vi-VN"/>
              <a:t> </a:t>
            </a:r>
            <a:r>
              <a:rPr lang="vi-VN" err="1"/>
              <a:t>processing</a:t>
            </a:r>
          </a:p>
        </p:txBody>
      </p:sp>
      <p:sp>
        <p:nvSpPr>
          <p:cNvPr id="9" name="Tiêu đề 2">
            <a:extLst>
              <a:ext uri="{FF2B5EF4-FFF2-40B4-BE49-F238E27FC236}">
                <a16:creationId xmlns:a16="http://schemas.microsoft.com/office/drawing/2014/main" id="{03EC719F-793F-C544-B2DD-65C087DE3294}"/>
              </a:ext>
            </a:extLst>
          </p:cNvPr>
          <p:cNvSpPr txBox="1">
            <a:spLocks/>
          </p:cNvSpPr>
          <p:nvPr/>
        </p:nvSpPr>
        <p:spPr>
          <a:xfrm>
            <a:off x="3795879" y="2423415"/>
            <a:ext cx="4641122" cy="81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lectrolize"/>
              <a:buNone/>
              <a:defRPr sz="4300" b="0" i="0" u="none" strike="noStrike" cap="none">
                <a:solidFill>
                  <a:schemeClr val="dk1"/>
                </a:solidFill>
                <a:latin typeface="Electrolize"/>
                <a:ea typeface="Electrolize"/>
                <a:cs typeface="Electrolize"/>
                <a:sym typeface="Electrolize"/>
              </a:defRPr>
            </a:lvl1pPr>
            <a:lvl2pPr marR="0" lvl="1"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2pPr>
            <a:lvl3pPr marR="0" lvl="2"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3pPr>
            <a:lvl4pPr marR="0" lvl="3"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4pPr>
            <a:lvl5pPr marR="0" lvl="4"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5pPr>
            <a:lvl6pPr marR="0" lvl="5"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6pPr>
            <a:lvl7pPr marR="0" lvl="6"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7pPr>
            <a:lvl8pPr marR="0" lvl="7"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8pPr>
            <a:lvl9pPr marR="0" lvl="8"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9pPr>
          </a:lstStyle>
          <a:p>
            <a:r>
              <a:rPr lang="vi-VN" sz="4800" i="1"/>
              <a:t>.</a:t>
            </a:r>
            <a:r>
              <a:rPr lang="vi-VN" sz="4800" i="1" err="1"/>
              <a:t>vs</a:t>
            </a:r>
            <a:endParaRPr lang="vi-VN" sz="4800" i="1"/>
          </a:p>
          <a:p>
            <a:r>
              <a:rPr lang="vi-VN" sz="4800" i="1"/>
              <a:t>   </a:t>
            </a:r>
            <a:r>
              <a:rPr lang="vi-VN" sz="4800" err="1"/>
              <a:t>CNNs</a:t>
            </a:r>
            <a:endParaRPr lang="vi-VN" sz="4800" i="1" err="1"/>
          </a:p>
        </p:txBody>
      </p:sp>
      <p:sp>
        <p:nvSpPr>
          <p:cNvPr id="11" name="Tiêu đề 2">
            <a:extLst>
              <a:ext uri="{FF2B5EF4-FFF2-40B4-BE49-F238E27FC236}">
                <a16:creationId xmlns:a16="http://schemas.microsoft.com/office/drawing/2014/main" id="{70EA50A1-51A1-600A-E3BE-F061FA82C95F}"/>
              </a:ext>
            </a:extLst>
          </p:cNvPr>
          <p:cNvSpPr txBox="1">
            <a:spLocks/>
          </p:cNvSpPr>
          <p:nvPr/>
        </p:nvSpPr>
        <p:spPr>
          <a:xfrm>
            <a:off x="505425" y="3817527"/>
            <a:ext cx="6572099" cy="81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lectrolize"/>
              <a:buNone/>
              <a:defRPr sz="4300" b="0" i="0" u="none" strike="noStrike" cap="none">
                <a:solidFill>
                  <a:schemeClr val="dk1"/>
                </a:solidFill>
                <a:latin typeface="Electrolize"/>
                <a:ea typeface="Electrolize"/>
                <a:cs typeface="Electrolize"/>
                <a:sym typeface="Electrolize"/>
              </a:defRPr>
            </a:lvl1pPr>
            <a:lvl2pPr marR="0" lvl="1"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2pPr>
            <a:lvl3pPr marR="0" lvl="2"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3pPr>
            <a:lvl4pPr marR="0" lvl="3"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4pPr>
            <a:lvl5pPr marR="0" lvl="4"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5pPr>
            <a:lvl6pPr marR="0" lvl="5"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6pPr>
            <a:lvl7pPr marR="0" lvl="6"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7pPr>
            <a:lvl8pPr marR="0" lvl="7"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8pPr>
            <a:lvl9pPr marR="0" lvl="8" algn="ctr" rtl="0">
              <a:lnSpc>
                <a:spcPct val="100000"/>
              </a:lnSpc>
              <a:spcBef>
                <a:spcPts val="0"/>
              </a:spcBef>
              <a:spcAft>
                <a:spcPts val="0"/>
              </a:spcAft>
              <a:buClr>
                <a:schemeClr val="dk1"/>
              </a:buClr>
              <a:buSzPts val="3600"/>
              <a:buFont typeface="Electrolize"/>
              <a:buNone/>
              <a:defRPr sz="3600" b="0" i="0" u="none" strike="noStrike" cap="none">
                <a:solidFill>
                  <a:schemeClr val="dk1"/>
                </a:solidFill>
                <a:latin typeface="Electrolize"/>
                <a:ea typeface="Electrolize"/>
                <a:cs typeface="Electrolize"/>
                <a:sym typeface="Electrolize"/>
              </a:defRPr>
            </a:lvl9pPr>
          </a:lstStyle>
          <a:p>
            <a:endParaRPr lang="vi-VN"/>
          </a:p>
          <a:p>
            <a:endParaRPr lang="vi-VN"/>
          </a:p>
          <a:p>
            <a:r>
              <a:rPr lang="vi-VN"/>
              <a:t>                    .</a:t>
            </a:r>
            <a:r>
              <a:rPr lang="vi-VN" sz="4800" i="1" err="1"/>
              <a:t>vs</a:t>
            </a:r>
            <a:endParaRPr lang="vi-VN" sz="4800" i="1"/>
          </a:p>
          <a:p>
            <a:r>
              <a:rPr lang="vi-VN" err="1"/>
              <a:t>Generative</a:t>
            </a:r>
            <a:r>
              <a:rPr lang="vi-VN"/>
              <a:t> </a:t>
            </a:r>
            <a:r>
              <a:rPr lang="vi-VN" err="1"/>
              <a:t>models</a:t>
            </a:r>
          </a:p>
        </p:txBody>
      </p:sp>
    </p:spTree>
    <p:extLst>
      <p:ext uri="{BB962C8B-B14F-4D97-AF65-F5344CB8AC3E}">
        <p14:creationId xmlns:p14="http://schemas.microsoft.com/office/powerpoint/2010/main" val="3206910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564136" y="451952"/>
            <a:ext cx="7704000" cy="572700"/>
          </a:xfrm>
          <a:prstGeom prst="rect">
            <a:avLst/>
          </a:prstGeom>
        </p:spPr>
        <p:txBody>
          <a:bodyPr spcFirstLastPara="1" wrap="square" lIns="91425" tIns="91425" rIns="91425" bIns="91425" anchor="t" anchorCtr="0">
            <a:noAutofit/>
          </a:bodyPr>
          <a:lstStyle/>
          <a:p>
            <a:r>
              <a:rPr lang="en"/>
              <a:t>Highest MOS - GAN models</a:t>
            </a:r>
            <a:endParaRPr lang="vi-VN"/>
          </a:p>
        </p:txBody>
      </p:sp>
      <p:sp>
        <p:nvSpPr>
          <p:cNvPr id="734" name="Google Shape;734;p73"/>
          <p:cNvSpPr txBox="1">
            <a:spLocks noGrp="1"/>
          </p:cNvSpPr>
          <p:nvPr>
            <p:ph type="subTitle" idx="1"/>
          </p:nvPr>
        </p:nvSpPr>
        <p:spPr>
          <a:xfrm>
            <a:off x="559891" y="1440032"/>
            <a:ext cx="6913049" cy="576423"/>
          </a:xfrm>
          <a:prstGeom prst="rect">
            <a:avLst/>
          </a:prstGeom>
        </p:spPr>
        <p:txBody>
          <a:bodyPr spcFirstLastPara="1" wrap="square" lIns="91425" tIns="91425" rIns="91425" bIns="91425" anchor="ctr" anchorCtr="0">
            <a:noAutofit/>
          </a:bodyPr>
          <a:lstStyle/>
          <a:p>
            <a:pPr marL="285750" indent="-285750">
              <a:buFont typeface="Calibri"/>
              <a:buChar char="-"/>
            </a:pPr>
            <a:r>
              <a:rPr lang="en" sz="2000"/>
              <a:t>Generative models get the highest MOS. It means that images generated by the GAN network look the most realistic according to the survey participants </a:t>
            </a:r>
          </a:p>
        </p:txBody>
      </p:sp>
      <p:pic>
        <p:nvPicPr>
          <p:cNvPr id="2" name="Hình ảnh 1" descr="Ảnh có chứa văn bản, ảnh chụp màn hình, Phông chữ, số&#10;&#10;Mô tả được tự động tạo">
            <a:extLst>
              <a:ext uri="{FF2B5EF4-FFF2-40B4-BE49-F238E27FC236}">
                <a16:creationId xmlns:a16="http://schemas.microsoft.com/office/drawing/2014/main" id="{E766E8C3-3F9E-9D19-F6DE-65F9479C2931}"/>
              </a:ext>
            </a:extLst>
          </p:cNvPr>
          <p:cNvPicPr>
            <a:picLocks noChangeAspect="1"/>
          </p:cNvPicPr>
          <p:nvPr/>
        </p:nvPicPr>
        <p:blipFill>
          <a:blip r:embed="rId3"/>
          <a:stretch>
            <a:fillRect/>
          </a:stretch>
        </p:blipFill>
        <p:spPr>
          <a:xfrm>
            <a:off x="1364240" y="2440565"/>
            <a:ext cx="6112452" cy="22279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131181" y="200838"/>
            <a:ext cx="7704000" cy="572700"/>
          </a:xfrm>
          <a:prstGeom prst="rect">
            <a:avLst/>
          </a:prstGeom>
        </p:spPr>
        <p:txBody>
          <a:bodyPr spcFirstLastPara="1" wrap="square" lIns="91425" tIns="91425" rIns="91425" bIns="91425" anchor="t" anchorCtr="0">
            <a:noAutofit/>
          </a:bodyPr>
          <a:lstStyle/>
          <a:p>
            <a:r>
              <a:rPr lang="en"/>
              <a:t>Highest MOS – GAN Models</a:t>
            </a:r>
          </a:p>
        </p:txBody>
      </p:sp>
      <p:sp>
        <p:nvSpPr>
          <p:cNvPr id="734" name="Google Shape;734;p73"/>
          <p:cNvSpPr txBox="1">
            <a:spLocks noGrp="1"/>
          </p:cNvSpPr>
          <p:nvPr>
            <p:ph type="subTitle" idx="1"/>
          </p:nvPr>
        </p:nvSpPr>
        <p:spPr>
          <a:xfrm>
            <a:off x="464641" y="2279963"/>
            <a:ext cx="2903890" cy="576423"/>
          </a:xfrm>
          <a:prstGeom prst="rect">
            <a:avLst/>
          </a:prstGeom>
        </p:spPr>
        <p:txBody>
          <a:bodyPr spcFirstLastPara="1" wrap="square" lIns="91425" tIns="91425" rIns="91425" bIns="91425" anchor="ctr" anchorCtr="0">
            <a:noAutofit/>
          </a:bodyPr>
          <a:lstStyle/>
          <a:p>
            <a:pPr marL="285750" indent="-285750">
              <a:buFont typeface="Calibri"/>
              <a:buChar char="-"/>
            </a:pPr>
            <a:r>
              <a:rPr lang="en" sz="2000"/>
              <a:t>GAN models get the worst score of PSNR and SSIM evaluated in the same datasets with 2 remaining methods</a:t>
            </a:r>
          </a:p>
          <a:p>
            <a:pPr marL="285750" indent="-285750">
              <a:buFont typeface="Calibri"/>
              <a:buChar char="-"/>
            </a:pPr>
            <a:r>
              <a:rPr lang="en" sz="2000"/>
              <a:t>The most complex method, requiring too much time and resources for training</a:t>
            </a:r>
          </a:p>
        </p:txBody>
      </p:sp>
      <p:pic>
        <p:nvPicPr>
          <p:cNvPr id="4" name="Hình ảnh 3" descr="Ảnh có chứa văn bản, ảnh chụp màn hình, Phông chữ, số&#10;&#10;Mô tả được tự động tạo">
            <a:extLst>
              <a:ext uri="{FF2B5EF4-FFF2-40B4-BE49-F238E27FC236}">
                <a16:creationId xmlns:a16="http://schemas.microsoft.com/office/drawing/2014/main" id="{93D1169E-76EC-8BC7-ACAC-91C7D5BED63D}"/>
              </a:ext>
            </a:extLst>
          </p:cNvPr>
          <p:cNvPicPr>
            <a:picLocks noChangeAspect="1"/>
          </p:cNvPicPr>
          <p:nvPr/>
        </p:nvPicPr>
        <p:blipFill>
          <a:blip r:embed="rId3"/>
          <a:stretch>
            <a:fillRect/>
          </a:stretch>
        </p:blipFill>
        <p:spPr>
          <a:xfrm>
            <a:off x="3992273" y="873270"/>
            <a:ext cx="4389295" cy="1474644"/>
          </a:xfrm>
          <a:prstGeom prst="rect">
            <a:avLst/>
          </a:prstGeom>
        </p:spPr>
      </p:pic>
      <p:pic>
        <p:nvPicPr>
          <p:cNvPr id="5" name="Hình ảnh 4" descr="Ảnh có chứa văn bản, ảnh chụp màn hình, Phông chữ, số&#10;&#10;Mô tả được tự động tạo">
            <a:extLst>
              <a:ext uri="{FF2B5EF4-FFF2-40B4-BE49-F238E27FC236}">
                <a16:creationId xmlns:a16="http://schemas.microsoft.com/office/drawing/2014/main" id="{7AECBBEA-29D8-A16B-72CF-D2F5BB6263C7}"/>
              </a:ext>
            </a:extLst>
          </p:cNvPr>
          <p:cNvPicPr>
            <a:picLocks noChangeAspect="1"/>
          </p:cNvPicPr>
          <p:nvPr/>
        </p:nvPicPr>
        <p:blipFill>
          <a:blip r:embed="rId4"/>
          <a:stretch>
            <a:fillRect/>
          </a:stretch>
        </p:blipFill>
        <p:spPr>
          <a:xfrm>
            <a:off x="4134284" y="2326264"/>
            <a:ext cx="4061980" cy="2820266"/>
          </a:xfrm>
          <a:prstGeom prst="rect">
            <a:avLst/>
          </a:prstGeom>
        </p:spPr>
      </p:pic>
    </p:spTree>
    <p:extLst>
      <p:ext uri="{BB962C8B-B14F-4D97-AF65-F5344CB8AC3E}">
        <p14:creationId xmlns:p14="http://schemas.microsoft.com/office/powerpoint/2010/main" val="3905680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131181" y="200838"/>
            <a:ext cx="7704000" cy="572700"/>
          </a:xfrm>
          <a:prstGeom prst="rect">
            <a:avLst/>
          </a:prstGeom>
        </p:spPr>
        <p:txBody>
          <a:bodyPr spcFirstLastPara="1" wrap="square" lIns="91425" tIns="91425" rIns="91425" bIns="91425" anchor="t" anchorCtr="0">
            <a:noAutofit/>
          </a:bodyPr>
          <a:lstStyle/>
          <a:p>
            <a:r>
              <a:rPr lang="en"/>
              <a:t>Highest MOS – GAN Models</a:t>
            </a:r>
          </a:p>
        </p:txBody>
      </p:sp>
      <p:pic>
        <p:nvPicPr>
          <p:cNvPr id="6" name="Hình ảnh 5" descr="Ảnh có chứa hoa, cánh hoa, Thực vật hàng năm, thực vật&#10;&#10;Mô tả được tự động tạo">
            <a:extLst>
              <a:ext uri="{FF2B5EF4-FFF2-40B4-BE49-F238E27FC236}">
                <a16:creationId xmlns:a16="http://schemas.microsoft.com/office/drawing/2014/main" id="{0F968045-D487-343A-0C20-E37F5C5BA935}"/>
              </a:ext>
            </a:extLst>
          </p:cNvPr>
          <p:cNvPicPr>
            <a:picLocks noChangeAspect="1"/>
          </p:cNvPicPr>
          <p:nvPr/>
        </p:nvPicPr>
        <p:blipFill>
          <a:blip r:embed="rId3"/>
          <a:stretch>
            <a:fillRect/>
          </a:stretch>
        </p:blipFill>
        <p:spPr>
          <a:xfrm>
            <a:off x="1896341" y="923058"/>
            <a:ext cx="5134841" cy="4033405"/>
          </a:xfrm>
          <a:prstGeom prst="rect">
            <a:avLst/>
          </a:prstGeom>
        </p:spPr>
      </p:pic>
    </p:spTree>
    <p:extLst>
      <p:ext uri="{BB962C8B-B14F-4D97-AF65-F5344CB8AC3E}">
        <p14:creationId xmlns:p14="http://schemas.microsoft.com/office/powerpoint/2010/main" val="1819538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564136" y="451952"/>
            <a:ext cx="7704000" cy="572700"/>
          </a:xfrm>
          <a:prstGeom prst="rect">
            <a:avLst/>
          </a:prstGeom>
        </p:spPr>
        <p:txBody>
          <a:bodyPr spcFirstLastPara="1" wrap="square" lIns="91425" tIns="91425" rIns="91425" bIns="91425" anchor="t" anchorCtr="0">
            <a:noAutofit/>
          </a:bodyPr>
          <a:lstStyle/>
          <a:p>
            <a:r>
              <a:rPr lang="en"/>
              <a:t>The easiest - Image processing</a:t>
            </a:r>
            <a:endParaRPr lang="vi-VN"/>
          </a:p>
        </p:txBody>
      </p:sp>
      <p:sp>
        <p:nvSpPr>
          <p:cNvPr id="734" name="Google Shape;734;p73"/>
          <p:cNvSpPr txBox="1">
            <a:spLocks noGrp="1"/>
          </p:cNvSpPr>
          <p:nvPr>
            <p:ph type="subTitle" idx="1"/>
          </p:nvPr>
        </p:nvSpPr>
        <p:spPr>
          <a:xfrm>
            <a:off x="559891" y="1994213"/>
            <a:ext cx="6913049" cy="576423"/>
          </a:xfrm>
          <a:prstGeom prst="rect">
            <a:avLst/>
          </a:prstGeom>
        </p:spPr>
        <p:txBody>
          <a:bodyPr spcFirstLastPara="1" wrap="square" lIns="91425" tIns="91425" rIns="91425" bIns="91425" anchor="ctr" anchorCtr="0">
            <a:noAutofit/>
          </a:bodyPr>
          <a:lstStyle/>
          <a:p>
            <a:pPr marL="285750" indent="-285750">
              <a:buFont typeface="Calibri"/>
              <a:buChar char="-"/>
            </a:pPr>
            <a:r>
              <a:rPr lang="en" sz="2000"/>
              <a:t>The simplest to implement, requires the least memory resources, and has the shortest execution time.</a:t>
            </a:r>
          </a:p>
          <a:p>
            <a:pPr marL="285750" indent="-285750">
              <a:buFont typeface="Calibri"/>
              <a:buChar char="-"/>
            </a:pPr>
            <a:r>
              <a:rPr lang="en" sz="2000"/>
              <a:t>However, the effectiveness of the image processing method is not particularly high</a:t>
            </a:r>
          </a:p>
          <a:p>
            <a:pPr marL="285750" indent="-285750">
              <a:buFont typeface="Calibri"/>
              <a:buChar char="-"/>
            </a:pPr>
            <a:r>
              <a:rPr lang="en" sz="2000"/>
              <a:t>This method still plays an important role as it aids in preprocessing images for the CNN-based method</a:t>
            </a:r>
          </a:p>
        </p:txBody>
      </p:sp>
    </p:spTree>
    <p:extLst>
      <p:ext uri="{BB962C8B-B14F-4D97-AF65-F5344CB8AC3E}">
        <p14:creationId xmlns:p14="http://schemas.microsoft.com/office/powerpoint/2010/main" val="1335015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564136" y="451952"/>
            <a:ext cx="7704000" cy="572700"/>
          </a:xfrm>
          <a:prstGeom prst="rect">
            <a:avLst/>
          </a:prstGeom>
        </p:spPr>
        <p:txBody>
          <a:bodyPr spcFirstLastPara="1" wrap="square" lIns="91425" tIns="91425" rIns="91425" bIns="91425" anchor="t" anchorCtr="0">
            <a:noAutofit/>
          </a:bodyPr>
          <a:lstStyle/>
          <a:p>
            <a:r>
              <a:rPr lang="en"/>
              <a:t>The easiest - Image processing</a:t>
            </a:r>
            <a:endParaRPr lang="vi-VN"/>
          </a:p>
        </p:txBody>
      </p:sp>
      <p:pic>
        <p:nvPicPr>
          <p:cNvPr id="4" name="Hình ảnh 3">
            <a:extLst>
              <a:ext uri="{FF2B5EF4-FFF2-40B4-BE49-F238E27FC236}">
                <a16:creationId xmlns:a16="http://schemas.microsoft.com/office/drawing/2014/main" id="{F06413D3-DD17-6CE3-ABF1-124148911D5D}"/>
              </a:ext>
            </a:extLst>
          </p:cNvPr>
          <p:cNvPicPr>
            <a:picLocks noChangeAspect="1"/>
          </p:cNvPicPr>
          <p:nvPr/>
        </p:nvPicPr>
        <p:blipFill>
          <a:blip r:embed="rId3"/>
          <a:stretch>
            <a:fillRect/>
          </a:stretch>
        </p:blipFill>
        <p:spPr>
          <a:xfrm>
            <a:off x="2611916" y="1030431"/>
            <a:ext cx="3928827" cy="4113069"/>
          </a:xfrm>
          <a:prstGeom prst="rect">
            <a:avLst/>
          </a:prstGeom>
        </p:spPr>
      </p:pic>
    </p:spTree>
    <p:extLst>
      <p:ext uri="{BB962C8B-B14F-4D97-AF65-F5344CB8AC3E}">
        <p14:creationId xmlns:p14="http://schemas.microsoft.com/office/powerpoint/2010/main" val="143663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564136" y="451952"/>
            <a:ext cx="7704000" cy="572700"/>
          </a:xfrm>
          <a:prstGeom prst="rect">
            <a:avLst/>
          </a:prstGeom>
        </p:spPr>
        <p:txBody>
          <a:bodyPr spcFirstLastPara="1" wrap="square" lIns="91425" tIns="91425" rIns="91425" bIns="91425" anchor="t" anchorCtr="0">
            <a:noAutofit/>
          </a:bodyPr>
          <a:lstStyle/>
          <a:p>
            <a:r>
              <a:rPr lang="en"/>
              <a:t>CNNs Method</a:t>
            </a:r>
          </a:p>
        </p:txBody>
      </p:sp>
      <p:sp>
        <p:nvSpPr>
          <p:cNvPr id="734" name="Google Shape;734;p73"/>
          <p:cNvSpPr txBox="1">
            <a:spLocks noGrp="1"/>
          </p:cNvSpPr>
          <p:nvPr>
            <p:ph type="subTitle" idx="1"/>
          </p:nvPr>
        </p:nvSpPr>
        <p:spPr>
          <a:xfrm>
            <a:off x="559891" y="1665168"/>
            <a:ext cx="8272526" cy="576423"/>
          </a:xfrm>
          <a:prstGeom prst="rect">
            <a:avLst/>
          </a:prstGeom>
        </p:spPr>
        <p:txBody>
          <a:bodyPr spcFirstLastPara="1" wrap="square" lIns="91425" tIns="91425" rIns="91425" bIns="91425" anchor="ctr" anchorCtr="0">
            <a:noAutofit/>
          </a:bodyPr>
          <a:lstStyle/>
          <a:p>
            <a:pPr marL="285750" indent="-285750">
              <a:buFont typeface="Calibri"/>
              <a:buChar char="-"/>
            </a:pPr>
            <a:r>
              <a:rPr lang="en" sz="2000"/>
              <a:t>The CNN-based method yields more promising results than the basic image processing method.</a:t>
            </a:r>
          </a:p>
          <a:p>
            <a:pPr marL="285750" indent="-285750">
              <a:buFont typeface="Calibri"/>
              <a:buChar char="-"/>
            </a:pPr>
            <a:r>
              <a:rPr lang="en" sz="2000"/>
              <a:t>Training a CNN can be performed with a GPU, and the output images from the CNN are good enough for various purposes.</a:t>
            </a:r>
          </a:p>
        </p:txBody>
      </p:sp>
      <p:pic>
        <p:nvPicPr>
          <p:cNvPr id="2" name="Hình ảnh 1" descr="Ảnh có chứa văn bản, Phông chữ, ảnh chụp màn hình, số&#10;&#10;Mô tả được tự động tạo">
            <a:extLst>
              <a:ext uri="{FF2B5EF4-FFF2-40B4-BE49-F238E27FC236}">
                <a16:creationId xmlns:a16="http://schemas.microsoft.com/office/drawing/2014/main" id="{14D7B48B-ED46-694B-EF16-4D0A9D1F0A03}"/>
              </a:ext>
            </a:extLst>
          </p:cNvPr>
          <p:cNvPicPr>
            <a:picLocks noChangeAspect="1"/>
          </p:cNvPicPr>
          <p:nvPr/>
        </p:nvPicPr>
        <p:blipFill>
          <a:blip r:embed="rId3"/>
          <a:stretch>
            <a:fillRect/>
          </a:stretch>
        </p:blipFill>
        <p:spPr>
          <a:xfrm>
            <a:off x="1971675" y="2831523"/>
            <a:ext cx="5200650" cy="1905000"/>
          </a:xfrm>
          <a:prstGeom prst="rect">
            <a:avLst/>
          </a:prstGeom>
        </p:spPr>
      </p:pic>
    </p:spTree>
    <p:extLst>
      <p:ext uri="{BB962C8B-B14F-4D97-AF65-F5344CB8AC3E}">
        <p14:creationId xmlns:p14="http://schemas.microsoft.com/office/powerpoint/2010/main" val="213216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6"/>
          <p:cNvSpPr txBox="1">
            <a:spLocks noGrp="1"/>
          </p:cNvSpPr>
          <p:nvPr>
            <p:ph type="body" idx="1"/>
          </p:nvPr>
        </p:nvSpPr>
        <p:spPr>
          <a:xfrm>
            <a:off x="200489" y="2443298"/>
            <a:ext cx="3433950" cy="1227941"/>
          </a:xfrm>
          <a:prstGeom prst="rect">
            <a:avLst/>
          </a:prstGeom>
        </p:spPr>
        <p:txBody>
          <a:bodyPr spcFirstLastPara="1" wrap="square" lIns="91425" tIns="91425" rIns="91425" bIns="91425" anchor="t" anchorCtr="0">
            <a:noAutofit/>
          </a:bodyPr>
          <a:lstStyle/>
          <a:p>
            <a:pPr marL="0" indent="0" algn="l">
              <a:buNone/>
            </a:pPr>
            <a:r>
              <a:rPr lang="en"/>
              <a:t>It is a computer vision task that reconstructs a high-resolution (HR) image from low-resolution (LR) image.</a:t>
            </a:r>
          </a:p>
        </p:txBody>
      </p:sp>
      <p:sp>
        <p:nvSpPr>
          <p:cNvPr id="259" name="Google Shape;259;p46"/>
          <p:cNvSpPr txBox="1">
            <a:spLocks noGrp="1"/>
          </p:cNvSpPr>
          <p:nvPr>
            <p:ph type="title"/>
          </p:nvPr>
        </p:nvSpPr>
        <p:spPr>
          <a:xfrm>
            <a:off x="200439" y="1716339"/>
            <a:ext cx="5468836" cy="716864"/>
          </a:xfrm>
          <a:prstGeom prst="rect">
            <a:avLst/>
          </a:prstGeom>
        </p:spPr>
        <p:txBody>
          <a:bodyPr spcFirstLastPara="1" wrap="square" lIns="91425" tIns="91425" rIns="91425" bIns="91425" anchor="b" anchorCtr="0">
            <a:noAutofit/>
          </a:bodyPr>
          <a:lstStyle/>
          <a:p>
            <a:pPr algn="l"/>
            <a:r>
              <a:rPr lang="en" sz="3200"/>
              <a:t>SINGLE IMAGE </a:t>
            </a:r>
            <a:br>
              <a:rPr lang="en" sz="3200"/>
            </a:br>
            <a:r>
              <a:rPr lang="en" sz="3200"/>
              <a:t>SUPER </a:t>
            </a:r>
            <a:br>
              <a:rPr lang="en" sz="3200"/>
            </a:br>
            <a:r>
              <a:rPr lang="en" sz="3200"/>
              <a:t>RESOLUTION (SISR)</a:t>
            </a:r>
          </a:p>
        </p:txBody>
      </p:sp>
      <p:pic>
        <p:nvPicPr>
          <p:cNvPr id="260" name="Google Shape;260;p46"/>
          <p:cNvPicPr preferRelativeResize="0"/>
          <p:nvPr/>
        </p:nvPicPr>
        <p:blipFill rotWithShape="1">
          <a:blip r:embed="rId3">
            <a:alphaModFix/>
          </a:blip>
          <a:srcRect l="19458" t="19631" r="18553" b="661"/>
          <a:stretch/>
        </p:blipFill>
        <p:spPr>
          <a:xfrm>
            <a:off x="9246248" y="451542"/>
            <a:ext cx="1914049" cy="2381845"/>
          </a:xfrm>
          <a:prstGeom prst="rect">
            <a:avLst/>
          </a:prstGeom>
          <a:noFill/>
          <a:ln>
            <a:noFill/>
          </a:ln>
        </p:spPr>
      </p:pic>
      <p:pic>
        <p:nvPicPr>
          <p:cNvPr id="4" name="Hình ảnh 3" descr="Cat Wallpaper Images - Free Download on Freepik">
            <a:extLst>
              <a:ext uri="{FF2B5EF4-FFF2-40B4-BE49-F238E27FC236}">
                <a16:creationId xmlns:a16="http://schemas.microsoft.com/office/drawing/2014/main" id="{842EB39D-115A-D3EC-8235-325EF808A663}"/>
              </a:ext>
            </a:extLst>
          </p:cNvPr>
          <p:cNvPicPr>
            <a:picLocks noChangeAspect="1"/>
          </p:cNvPicPr>
          <p:nvPr/>
        </p:nvPicPr>
        <p:blipFill>
          <a:blip r:embed="rId4"/>
          <a:stretch>
            <a:fillRect/>
          </a:stretch>
        </p:blipFill>
        <p:spPr>
          <a:xfrm>
            <a:off x="3646344" y="2706298"/>
            <a:ext cx="1253835" cy="711545"/>
          </a:xfrm>
          <a:prstGeom prst="rect">
            <a:avLst/>
          </a:prstGeom>
        </p:spPr>
      </p:pic>
      <p:pic>
        <p:nvPicPr>
          <p:cNvPr id="6" name="Hình ảnh 5" descr="Cat Wallpaper Images - Free Download on Freepik">
            <a:extLst>
              <a:ext uri="{FF2B5EF4-FFF2-40B4-BE49-F238E27FC236}">
                <a16:creationId xmlns:a16="http://schemas.microsoft.com/office/drawing/2014/main" id="{414A52B8-508D-DA03-63BC-38ECA10D4832}"/>
              </a:ext>
            </a:extLst>
          </p:cNvPr>
          <p:cNvPicPr>
            <a:picLocks noChangeAspect="1"/>
          </p:cNvPicPr>
          <p:nvPr/>
        </p:nvPicPr>
        <p:blipFill>
          <a:blip r:embed="rId5">
            <a:alphaModFix amt="44000"/>
            <a:extLst>
              <a:ext uri="{BEBA8EAE-BF5A-486C-A8C5-ECC9F3942E4B}">
                <a14:imgProps xmlns:a14="http://schemas.microsoft.com/office/drawing/2010/main">
                  <a14:imgLayer r:embed="rId6">
                    <a14:imgEffect>
                      <a14:brightnessContrast bright="11000" contrast="-31000"/>
                    </a14:imgEffect>
                  </a14:imgLayer>
                </a14:imgProps>
              </a:ext>
            </a:extLst>
          </a:blip>
          <a:stretch>
            <a:fillRect/>
          </a:stretch>
        </p:blipFill>
        <p:spPr>
          <a:xfrm>
            <a:off x="4322565" y="2410535"/>
            <a:ext cx="1937902" cy="1213772"/>
          </a:xfrm>
          <a:prstGeom prst="rect">
            <a:avLst/>
          </a:prstGeom>
        </p:spPr>
      </p:pic>
      <p:pic>
        <p:nvPicPr>
          <p:cNvPr id="5" name="Hình ảnh 4" descr="Cat Wallpaper Images - Free Download on Freepik">
            <a:extLst>
              <a:ext uri="{FF2B5EF4-FFF2-40B4-BE49-F238E27FC236}">
                <a16:creationId xmlns:a16="http://schemas.microsoft.com/office/drawing/2014/main" id="{467EA3C2-9962-DB23-4B79-E22681234159}"/>
              </a:ext>
            </a:extLst>
          </p:cNvPr>
          <p:cNvPicPr>
            <a:picLocks noChangeAspect="1"/>
          </p:cNvPicPr>
          <p:nvPr/>
        </p:nvPicPr>
        <p:blipFill>
          <a:blip r:embed="rId4"/>
          <a:stretch>
            <a:fillRect/>
          </a:stretch>
        </p:blipFill>
        <p:spPr>
          <a:xfrm>
            <a:off x="5573533" y="1982994"/>
            <a:ext cx="3266802" cy="194465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564136" y="451952"/>
            <a:ext cx="7704000" cy="572700"/>
          </a:xfrm>
          <a:prstGeom prst="rect">
            <a:avLst/>
          </a:prstGeom>
        </p:spPr>
        <p:txBody>
          <a:bodyPr spcFirstLastPara="1" wrap="square" lIns="91425" tIns="91425" rIns="91425" bIns="91425" anchor="t" anchorCtr="0">
            <a:noAutofit/>
          </a:bodyPr>
          <a:lstStyle/>
          <a:p>
            <a:r>
              <a:rPr lang="en"/>
              <a:t>CNNs Method</a:t>
            </a:r>
          </a:p>
        </p:txBody>
      </p:sp>
      <p:pic>
        <p:nvPicPr>
          <p:cNvPr id="5" name="Hình ảnh 4" descr="Ảnh có chứa trang phục, phụ nữ, Mặt người, người&#10;&#10;Mô tả được tự động tạo">
            <a:extLst>
              <a:ext uri="{FF2B5EF4-FFF2-40B4-BE49-F238E27FC236}">
                <a16:creationId xmlns:a16="http://schemas.microsoft.com/office/drawing/2014/main" id="{6C7D088E-D079-A530-CD7B-E1A14732FD90}"/>
              </a:ext>
            </a:extLst>
          </p:cNvPr>
          <p:cNvPicPr>
            <a:picLocks noChangeAspect="1"/>
          </p:cNvPicPr>
          <p:nvPr/>
        </p:nvPicPr>
        <p:blipFill>
          <a:blip r:embed="rId3"/>
          <a:stretch>
            <a:fillRect/>
          </a:stretch>
        </p:blipFill>
        <p:spPr>
          <a:xfrm>
            <a:off x="4087091" y="1021773"/>
            <a:ext cx="4364182" cy="3870614"/>
          </a:xfrm>
          <a:prstGeom prst="rect">
            <a:avLst/>
          </a:prstGeom>
        </p:spPr>
      </p:pic>
      <p:sp>
        <p:nvSpPr>
          <p:cNvPr id="6" name="Hộp Văn bản 5">
            <a:extLst>
              <a:ext uri="{FF2B5EF4-FFF2-40B4-BE49-F238E27FC236}">
                <a16:creationId xmlns:a16="http://schemas.microsoft.com/office/drawing/2014/main" id="{40E749A9-F797-2344-ED76-BC1B5B6910D8}"/>
              </a:ext>
            </a:extLst>
          </p:cNvPr>
          <p:cNvSpPr txBox="1"/>
          <p:nvPr/>
        </p:nvSpPr>
        <p:spPr>
          <a:xfrm>
            <a:off x="568036" y="1286741"/>
            <a:ext cx="336665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latin typeface="Electrolize"/>
              </a:rPr>
              <a:t>Some methods, such as SRCNN and VDSR, have the drawback that the input images need to be upscaled using bicubic interpolation before passing through the network layers</a:t>
            </a:r>
            <a:endParaRPr lang="vi-VN" sz="2000"/>
          </a:p>
        </p:txBody>
      </p:sp>
    </p:spTree>
    <p:extLst>
      <p:ext uri="{BB962C8B-B14F-4D97-AF65-F5344CB8AC3E}">
        <p14:creationId xmlns:p14="http://schemas.microsoft.com/office/powerpoint/2010/main" val="816184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BED8DE7-50D7-16D1-4BFB-4D524742D3AD}"/>
              </a:ext>
            </a:extLst>
          </p:cNvPr>
          <p:cNvSpPr>
            <a:spLocks noGrp="1"/>
          </p:cNvSpPr>
          <p:nvPr>
            <p:ph type="subTitle" idx="1"/>
          </p:nvPr>
        </p:nvSpPr>
        <p:spPr>
          <a:xfrm>
            <a:off x="960228" y="1588812"/>
            <a:ext cx="6986832" cy="2592770"/>
          </a:xfrm>
        </p:spPr>
        <p:txBody>
          <a:bodyPr/>
          <a:lstStyle/>
          <a:p>
            <a:pPr>
              <a:buFont typeface="Arial" panose="020B0604020202020204" pitchFamily="34" charset="0"/>
              <a:buChar char="•"/>
            </a:pPr>
            <a:r>
              <a:rPr lang="en-US" dirty="0"/>
              <a:t>To apply into real-time processing, consider employing image processing techniques such as Bicubic interpolation or compact Convolutional Neural Networks like SRCNN or ESPCN, which offer lower computational complexity and easy for practical implementation. </a:t>
            </a:r>
          </a:p>
          <a:p>
            <a:pPr marL="139700" indent="0"/>
            <a:endParaRPr lang="en-US" dirty="0"/>
          </a:p>
          <a:p>
            <a:pPr>
              <a:buFont typeface="Arial" panose="020B0604020202020204" pitchFamily="34" charset="0"/>
              <a:buChar char="•"/>
            </a:pPr>
            <a:r>
              <a:rPr lang="en-US" dirty="0"/>
              <a:t>To achieve the highest possible image quality without being restricted by time, it’s crucial to explore advanced techniques such as generative models(GAN, Diffusion model). </a:t>
            </a:r>
          </a:p>
        </p:txBody>
      </p:sp>
      <p:sp>
        <p:nvSpPr>
          <p:cNvPr id="3" name="Title 2">
            <a:extLst>
              <a:ext uri="{FF2B5EF4-FFF2-40B4-BE49-F238E27FC236}">
                <a16:creationId xmlns:a16="http://schemas.microsoft.com/office/drawing/2014/main" id="{62D6EDDB-8996-E6BD-7315-6BB26C597566}"/>
              </a:ext>
            </a:extLst>
          </p:cNvPr>
          <p:cNvSpPr>
            <a:spLocks noGrp="1"/>
          </p:cNvSpPr>
          <p:nvPr>
            <p:ph type="title"/>
          </p:nvPr>
        </p:nvSpPr>
        <p:spPr/>
        <p:txBody>
          <a:bodyPr/>
          <a:lstStyle/>
          <a:p>
            <a:r>
              <a:rPr lang="en-US" dirty="0" err="1"/>
              <a:t>Recomendation</a:t>
            </a:r>
            <a:endParaRPr lang="en-US" dirty="0"/>
          </a:p>
        </p:txBody>
      </p:sp>
    </p:spTree>
    <p:extLst>
      <p:ext uri="{BB962C8B-B14F-4D97-AF65-F5344CB8AC3E}">
        <p14:creationId xmlns:p14="http://schemas.microsoft.com/office/powerpoint/2010/main" val="180711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BED8DE7-50D7-16D1-4BFB-4D524742D3AD}"/>
              </a:ext>
            </a:extLst>
          </p:cNvPr>
          <p:cNvSpPr>
            <a:spLocks noGrp="1"/>
          </p:cNvSpPr>
          <p:nvPr>
            <p:ph type="subTitle" idx="1"/>
          </p:nvPr>
        </p:nvSpPr>
        <p:spPr>
          <a:xfrm>
            <a:off x="960228" y="1588812"/>
            <a:ext cx="6986832" cy="2592770"/>
          </a:xfrm>
        </p:spPr>
        <p:txBody>
          <a:bodyPr/>
          <a:lstStyle/>
          <a:p>
            <a:pPr>
              <a:buFont typeface="Arial" panose="020B0604020202020204" pitchFamily="34" charset="0"/>
              <a:buChar char="•"/>
            </a:pPr>
            <a:r>
              <a:rPr lang="en-US" dirty="0"/>
              <a:t>By combining datasets like DIV2K with synthetic ones that include realistic noise and blur effects, we can create a powerful simulation of real-world conditions. This enhancement greatly increases the practicality and applicability of the model across various fields of application. </a:t>
            </a:r>
          </a:p>
          <a:p>
            <a:pPr marL="139700" indent="0"/>
            <a:endParaRPr lang="en-US" dirty="0"/>
          </a:p>
          <a:p>
            <a:pPr>
              <a:buFont typeface="Arial" panose="020B0604020202020204" pitchFamily="34" charset="0"/>
              <a:buChar char="•"/>
            </a:pPr>
            <a:r>
              <a:rPr lang="en-US" dirty="0"/>
              <a:t>Some of State-of-the-art methods like Super-Resolution using Diffusion model or Vision Transformer should be consider for study (Due to the complex nature and significant resource demands of these (SOTA) methods, we have made the decision to exclude them from our report)</a:t>
            </a:r>
          </a:p>
        </p:txBody>
      </p:sp>
      <p:sp>
        <p:nvSpPr>
          <p:cNvPr id="3" name="Title 2">
            <a:extLst>
              <a:ext uri="{FF2B5EF4-FFF2-40B4-BE49-F238E27FC236}">
                <a16:creationId xmlns:a16="http://schemas.microsoft.com/office/drawing/2014/main" id="{62D6EDDB-8996-E6BD-7315-6BB26C597566}"/>
              </a:ext>
            </a:extLst>
          </p:cNvPr>
          <p:cNvSpPr>
            <a:spLocks noGrp="1"/>
          </p:cNvSpPr>
          <p:nvPr>
            <p:ph type="title"/>
          </p:nvPr>
        </p:nvSpPr>
        <p:spPr/>
        <p:txBody>
          <a:bodyPr/>
          <a:lstStyle/>
          <a:p>
            <a:r>
              <a:rPr lang="en-US" dirty="0" err="1"/>
              <a:t>Recomendation</a:t>
            </a:r>
            <a:endParaRPr lang="en-US" dirty="0"/>
          </a:p>
        </p:txBody>
      </p:sp>
    </p:spTree>
    <p:extLst>
      <p:ext uri="{BB962C8B-B14F-4D97-AF65-F5344CB8AC3E}">
        <p14:creationId xmlns:p14="http://schemas.microsoft.com/office/powerpoint/2010/main" val="628103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75"/>
          <p:cNvSpPr txBox="1">
            <a:spLocks noGrp="1"/>
          </p:cNvSpPr>
          <p:nvPr>
            <p:ph type="ctrTitle"/>
          </p:nvPr>
        </p:nvSpPr>
        <p:spPr>
          <a:xfrm>
            <a:off x="2717850" y="2070450"/>
            <a:ext cx="3708300" cy="10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400" dirty="0">
                <a:latin typeface="Electrolize"/>
                <a:ea typeface="Electrolize"/>
                <a:cs typeface="Electrolize"/>
                <a:sym typeface="Electrolize"/>
              </a:rPr>
              <a:t>THANKS!</a:t>
            </a:r>
            <a:endParaRPr sz="6400" dirty="0">
              <a:latin typeface="Electrolize"/>
              <a:ea typeface="Electrolize"/>
              <a:cs typeface="Electrolize"/>
              <a:sym typeface="Electroliz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7"/>
          <p:cNvSpPr txBox="1">
            <a:spLocks noGrp="1"/>
          </p:cNvSpPr>
          <p:nvPr>
            <p:ph type="body" idx="1"/>
          </p:nvPr>
        </p:nvSpPr>
        <p:spPr>
          <a:xfrm>
            <a:off x="518409" y="406709"/>
            <a:ext cx="4713900" cy="25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lang="en" sz="2000"/>
          </a:p>
          <a:p>
            <a:pPr marL="241300" indent="-215900">
              <a:spcBef>
                <a:spcPts val="1600"/>
              </a:spcBef>
              <a:buFont typeface="Cairo"/>
              <a:buChar char="●"/>
            </a:pPr>
            <a:r>
              <a:rPr lang="en" sz="2000"/>
              <a:t>Improve quality of medical image </a:t>
            </a:r>
            <a:endParaRPr sz="2000"/>
          </a:p>
          <a:p>
            <a:pPr marL="241300" indent="-215900">
              <a:spcBef>
                <a:spcPts val="1600"/>
              </a:spcBef>
              <a:buFont typeface="Cairo"/>
              <a:buChar char="●"/>
            </a:pPr>
            <a:r>
              <a:rPr lang="en" sz="2000"/>
              <a:t>Improve quality of satellite image</a:t>
            </a:r>
          </a:p>
          <a:p>
            <a:pPr marL="241300" indent="-215900">
              <a:spcBef>
                <a:spcPts val="1600"/>
              </a:spcBef>
              <a:buFont typeface="Cairo"/>
              <a:buChar char="●"/>
            </a:pPr>
            <a:r>
              <a:rPr lang="en" sz="2000"/>
              <a:t>Security footage</a:t>
            </a:r>
          </a:p>
          <a:p>
            <a:pPr marL="0" lvl="0" indent="0" algn="l" rtl="0">
              <a:spcBef>
                <a:spcPts val="1600"/>
              </a:spcBef>
              <a:spcAft>
                <a:spcPts val="0"/>
              </a:spcAft>
              <a:buClr>
                <a:srgbClr val="273D40"/>
              </a:buClr>
              <a:buSzPts val="600"/>
              <a:buFont typeface="Arial"/>
              <a:buNone/>
            </a:pPr>
            <a:endParaRPr lang="en"/>
          </a:p>
        </p:txBody>
      </p:sp>
      <p:sp>
        <p:nvSpPr>
          <p:cNvPr id="266" name="Google Shape;266;p47"/>
          <p:cNvSpPr txBox="1">
            <a:spLocks noGrp="1"/>
          </p:cNvSpPr>
          <p:nvPr>
            <p:ph type="title"/>
          </p:nvPr>
        </p:nvSpPr>
        <p:spPr>
          <a:xfrm>
            <a:off x="264586" y="119389"/>
            <a:ext cx="7704000" cy="572700"/>
          </a:xfrm>
          <a:prstGeom prst="rect">
            <a:avLst/>
          </a:prstGeom>
        </p:spPr>
        <p:txBody>
          <a:bodyPr spcFirstLastPara="1" wrap="square" lIns="91425" tIns="91425" rIns="91425" bIns="91425" anchor="t" anchorCtr="0">
            <a:noAutofit/>
          </a:bodyPr>
          <a:lstStyle/>
          <a:p>
            <a:r>
              <a:rPr lang="en" b="1"/>
              <a:t>Application of SISR</a:t>
            </a:r>
          </a:p>
        </p:txBody>
      </p:sp>
      <p:pic>
        <p:nvPicPr>
          <p:cNvPr id="2" name="Hình ảnh 1" descr="PDF] Deep Learning- and Transfer Learning-Based Super Resolution  Reconstruction from Single Medical Image | Semantic Scholar">
            <a:extLst>
              <a:ext uri="{FF2B5EF4-FFF2-40B4-BE49-F238E27FC236}">
                <a16:creationId xmlns:a16="http://schemas.microsoft.com/office/drawing/2014/main" id="{E5D1F2D5-1E38-9DA9-4312-B3DFEA42E415}"/>
              </a:ext>
            </a:extLst>
          </p:cNvPr>
          <p:cNvPicPr>
            <a:picLocks noChangeAspect="1"/>
          </p:cNvPicPr>
          <p:nvPr/>
        </p:nvPicPr>
        <p:blipFill>
          <a:blip r:embed="rId3"/>
          <a:stretch>
            <a:fillRect/>
          </a:stretch>
        </p:blipFill>
        <p:spPr>
          <a:xfrm>
            <a:off x="5236369" y="1003609"/>
            <a:ext cx="3457574" cy="3725641"/>
          </a:xfrm>
          <a:prstGeom prst="rect">
            <a:avLst/>
          </a:prstGeom>
        </p:spPr>
      </p:pic>
      <p:pic>
        <p:nvPicPr>
          <p:cNvPr id="3" name="Hình ảnh 2" descr="High Resolution Security Camera - Dicsan Technology">
            <a:extLst>
              <a:ext uri="{FF2B5EF4-FFF2-40B4-BE49-F238E27FC236}">
                <a16:creationId xmlns:a16="http://schemas.microsoft.com/office/drawing/2014/main" id="{5261C92F-ECD6-3F18-19F6-AB1D5BCE8410}"/>
              </a:ext>
            </a:extLst>
          </p:cNvPr>
          <p:cNvPicPr>
            <a:picLocks noChangeAspect="1"/>
          </p:cNvPicPr>
          <p:nvPr/>
        </p:nvPicPr>
        <p:blipFill>
          <a:blip r:embed="rId4"/>
          <a:stretch>
            <a:fillRect/>
          </a:stretch>
        </p:blipFill>
        <p:spPr>
          <a:xfrm>
            <a:off x="782835" y="2692598"/>
            <a:ext cx="3658196" cy="20532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p>
            <a:pPr marL="0" indent="0"/>
            <a:r>
              <a:rPr lang="en"/>
              <a:t>Fundamental knowledge relevant to SISR problem</a:t>
            </a:r>
          </a:p>
          <a:p>
            <a:pPr marL="0" indent="0"/>
            <a:endParaRPr lang="en"/>
          </a:p>
        </p:txBody>
      </p:sp>
      <p:sp>
        <p:nvSpPr>
          <p:cNvPr id="463" name="Google Shape;463;p62"/>
          <p:cNvSpPr txBox="1">
            <a:spLocks noGrp="1"/>
          </p:cNvSpPr>
          <p:nvPr>
            <p:ph type="title" idx="2"/>
          </p:nvPr>
        </p:nvSpPr>
        <p:spPr>
          <a:xfrm>
            <a:off x="2448525" y="1907332"/>
            <a:ext cx="2571600" cy="814800"/>
          </a:xfrm>
          <a:prstGeom prst="rect">
            <a:avLst/>
          </a:prstGeom>
        </p:spPr>
        <p:txBody>
          <a:bodyPr spcFirstLastPara="1" wrap="square" lIns="91425" tIns="91425" rIns="91425" bIns="91425" anchor="b" anchorCtr="0">
            <a:noAutofit/>
          </a:bodyPr>
          <a:lstStyle/>
          <a:p>
            <a:r>
              <a:rPr lang="en"/>
              <a:t>SISR DETAILS</a:t>
            </a:r>
          </a:p>
        </p:txBody>
      </p:sp>
      <p:sp>
        <p:nvSpPr>
          <p:cNvPr id="464" name="Google Shape;464;p62"/>
          <p:cNvSpPr txBox="1">
            <a:spLocks noGrp="1"/>
          </p:cNvSpPr>
          <p:nvPr>
            <p:ph type="title"/>
          </p:nvPr>
        </p:nvSpPr>
        <p:spPr>
          <a:xfrm flipH="1">
            <a:off x="715100" y="1999775"/>
            <a:ext cx="1724100" cy="13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pic>
        <p:nvPicPr>
          <p:cNvPr id="465" name="Google Shape;465;p62"/>
          <p:cNvPicPr preferRelativeResize="0"/>
          <p:nvPr/>
        </p:nvPicPr>
        <p:blipFill>
          <a:blip r:embed="rId3">
            <a:alphaModFix/>
          </a:blip>
          <a:stretch>
            <a:fillRect/>
          </a:stretch>
        </p:blipFill>
        <p:spPr>
          <a:xfrm>
            <a:off x="4939750" y="831549"/>
            <a:ext cx="3566276" cy="358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title"/>
          </p:nvPr>
        </p:nvSpPr>
        <p:spPr>
          <a:xfrm>
            <a:off x="513885" y="127733"/>
            <a:ext cx="7704000" cy="572700"/>
          </a:xfrm>
          <a:prstGeom prst="rect">
            <a:avLst/>
          </a:prstGeom>
        </p:spPr>
        <p:txBody>
          <a:bodyPr spcFirstLastPara="1" wrap="square" lIns="91425" tIns="91425" rIns="91425" bIns="91425" anchor="t" anchorCtr="0">
            <a:noAutofit/>
          </a:bodyPr>
          <a:lstStyle/>
          <a:p>
            <a:r>
              <a:rPr lang="en"/>
              <a:t>High-resolution .vs Low-resolution</a:t>
            </a:r>
            <a:endParaRPr/>
          </a:p>
        </p:txBody>
      </p:sp>
      <p:sp>
        <p:nvSpPr>
          <p:cNvPr id="3" name="Google Shape;542;p64">
            <a:extLst>
              <a:ext uri="{FF2B5EF4-FFF2-40B4-BE49-F238E27FC236}">
                <a16:creationId xmlns:a16="http://schemas.microsoft.com/office/drawing/2014/main" id="{ADD087BE-EA31-7286-0AFB-BB165C2CAA30}"/>
              </a:ext>
            </a:extLst>
          </p:cNvPr>
          <p:cNvSpPr txBox="1">
            <a:spLocks noGrp="1"/>
          </p:cNvSpPr>
          <p:nvPr/>
        </p:nvSpPr>
        <p:spPr>
          <a:xfrm>
            <a:off x="366163" y="868399"/>
            <a:ext cx="84118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285750" indent="-285750" algn="l">
              <a:buChar char="•"/>
            </a:pPr>
            <a:r>
              <a:rPr lang="en" sz="2000"/>
              <a:t>Low-resolution (LR) image: An image with a lower pixel count, resulting in less detail and more visible artifacts.</a:t>
            </a:r>
            <a:endParaRPr lang="vi-VN"/>
          </a:p>
          <a:p>
            <a:pPr marL="285750" indent="-285750" algn="l">
              <a:buChar char="•"/>
            </a:pPr>
            <a:r>
              <a:rPr lang="en" sz="2000"/>
              <a:t>High-resolution (HR) image: The desired output image with a higher pixel count, greater detail and fewer artifacts </a:t>
            </a:r>
            <a:endParaRPr lang="en"/>
          </a:p>
        </p:txBody>
      </p:sp>
      <p:pic>
        <p:nvPicPr>
          <p:cNvPr id="6" name="Hình ảnh 5" descr="Deep Learning For Image Super-Resolution Architectures], 58% OFF">
            <a:extLst>
              <a:ext uri="{FF2B5EF4-FFF2-40B4-BE49-F238E27FC236}">
                <a16:creationId xmlns:a16="http://schemas.microsoft.com/office/drawing/2014/main" id="{5828E422-4EE1-685C-0DC1-5D9DA0EB4885}"/>
              </a:ext>
            </a:extLst>
          </p:cNvPr>
          <p:cNvPicPr>
            <a:picLocks noChangeAspect="1"/>
          </p:cNvPicPr>
          <p:nvPr/>
        </p:nvPicPr>
        <p:blipFill>
          <a:blip r:embed="rId3"/>
          <a:stretch>
            <a:fillRect/>
          </a:stretch>
        </p:blipFill>
        <p:spPr>
          <a:xfrm>
            <a:off x="2105728" y="2005636"/>
            <a:ext cx="4520316" cy="32589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title"/>
          </p:nvPr>
        </p:nvSpPr>
        <p:spPr>
          <a:xfrm>
            <a:off x="311122" y="477152"/>
            <a:ext cx="7704000" cy="572700"/>
          </a:xfrm>
          <a:prstGeom prst="rect">
            <a:avLst/>
          </a:prstGeom>
        </p:spPr>
        <p:txBody>
          <a:bodyPr spcFirstLastPara="1" wrap="square" lIns="91425" tIns="91425" rIns="91425" bIns="91425" anchor="t" anchorCtr="0">
            <a:noAutofit/>
          </a:bodyPr>
          <a:lstStyle/>
          <a:p>
            <a:r>
              <a:rPr lang="en"/>
              <a:t>Dataset</a:t>
            </a:r>
            <a:endParaRPr/>
          </a:p>
        </p:txBody>
      </p:sp>
      <p:sp>
        <p:nvSpPr>
          <p:cNvPr id="3" name="Google Shape;542;p64">
            <a:extLst>
              <a:ext uri="{FF2B5EF4-FFF2-40B4-BE49-F238E27FC236}">
                <a16:creationId xmlns:a16="http://schemas.microsoft.com/office/drawing/2014/main" id="{ADD087BE-EA31-7286-0AFB-BB165C2CAA30}"/>
              </a:ext>
            </a:extLst>
          </p:cNvPr>
          <p:cNvSpPr txBox="1">
            <a:spLocks noGrp="1"/>
          </p:cNvSpPr>
          <p:nvPr/>
        </p:nvSpPr>
        <p:spPr>
          <a:xfrm>
            <a:off x="366163" y="1049852"/>
            <a:ext cx="37969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285750" indent="-285750" algn="l">
              <a:buChar char="•"/>
            </a:pPr>
            <a:r>
              <a:rPr lang="en-US" sz="2000" dirty="0"/>
              <a:t>Classical Dataset: Set5, Set14, BSDS100, DIV-2K,…</a:t>
            </a:r>
          </a:p>
          <a:p>
            <a:pPr marL="285750" indent="-285750" algn="l">
              <a:buChar char="•"/>
            </a:pPr>
            <a:r>
              <a:rPr lang="en-US" sz="2000" dirty="0"/>
              <a:t>Synthetic dataset:  Create from various 4k video</a:t>
            </a:r>
            <a:endParaRPr lang="vi-VN" dirty="0"/>
          </a:p>
        </p:txBody>
      </p:sp>
      <p:pic>
        <p:nvPicPr>
          <p:cNvPr id="1026" name="Picture 2" descr="SRCNN Implementation in PyTorch for Image Super Resolution">
            <a:extLst>
              <a:ext uri="{FF2B5EF4-FFF2-40B4-BE49-F238E27FC236}">
                <a16:creationId xmlns:a16="http://schemas.microsoft.com/office/drawing/2014/main" id="{10357BE4-068B-E99E-29DA-17371B994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267" y="899532"/>
            <a:ext cx="4222141" cy="358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743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title"/>
          </p:nvPr>
        </p:nvSpPr>
        <p:spPr>
          <a:xfrm>
            <a:off x="513885" y="127733"/>
            <a:ext cx="7704000" cy="572700"/>
          </a:xfrm>
          <a:prstGeom prst="rect">
            <a:avLst/>
          </a:prstGeom>
        </p:spPr>
        <p:txBody>
          <a:bodyPr spcFirstLastPara="1" wrap="square" lIns="91425" tIns="91425" rIns="91425" bIns="91425" anchor="t" anchorCtr="0">
            <a:noAutofit/>
          </a:bodyPr>
          <a:lstStyle/>
          <a:p>
            <a:r>
              <a:rPr lang="en"/>
              <a:t>Evaluation metric</a:t>
            </a:r>
          </a:p>
        </p:txBody>
      </p:sp>
      <p:sp>
        <p:nvSpPr>
          <p:cNvPr id="3" name="Google Shape;542;p64">
            <a:extLst>
              <a:ext uri="{FF2B5EF4-FFF2-40B4-BE49-F238E27FC236}">
                <a16:creationId xmlns:a16="http://schemas.microsoft.com/office/drawing/2014/main" id="{ADD087BE-EA31-7286-0AFB-BB165C2CAA30}"/>
              </a:ext>
            </a:extLst>
          </p:cNvPr>
          <p:cNvSpPr txBox="1">
            <a:spLocks noGrp="1"/>
          </p:cNvSpPr>
          <p:nvPr/>
        </p:nvSpPr>
        <p:spPr>
          <a:xfrm>
            <a:off x="366092" y="868552"/>
            <a:ext cx="84118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285750" indent="-285750" algn="l">
              <a:buChar char="•"/>
            </a:pPr>
            <a:r>
              <a:rPr lang="en" sz="2400" i="1" dirty="0"/>
              <a:t>Peak Signal-to-Noise Ratio</a:t>
            </a:r>
          </a:p>
        </p:txBody>
      </p:sp>
      <p:sp>
        <p:nvSpPr>
          <p:cNvPr id="2" name="Hộp Văn bản 1">
            <a:extLst>
              <a:ext uri="{FF2B5EF4-FFF2-40B4-BE49-F238E27FC236}">
                <a16:creationId xmlns:a16="http://schemas.microsoft.com/office/drawing/2014/main" id="{5411E7B4-1FF2-0BCA-2F47-5A9E5A093EA0}"/>
              </a:ext>
            </a:extLst>
          </p:cNvPr>
          <p:cNvSpPr txBox="1"/>
          <p:nvPr/>
        </p:nvSpPr>
        <p:spPr>
          <a:xfrm>
            <a:off x="610791" y="1441252"/>
            <a:ext cx="79134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Cairo" panose="020B0604020202020204" charset="-78"/>
                <a:cs typeface="Cairo" panose="020B0604020202020204" charset="-78"/>
              </a:rPr>
              <a:t>- PSNR is a widely used metric to measure the quality of a reconstructed or compressed image compared to the original image</a:t>
            </a:r>
          </a:p>
          <a:p>
            <a:pPr marL="285750" indent="-285750">
              <a:buFontTx/>
              <a:buChar char="-"/>
            </a:pPr>
            <a:r>
              <a:rPr lang="en-US" sz="1800" dirty="0">
                <a:latin typeface="Cairo" panose="020B0604020202020204" charset="-78"/>
                <a:cs typeface="Cairo" panose="020B0604020202020204" charset="-78"/>
              </a:rPr>
              <a:t>Peak Signal-to-Noise Ration is defined as:</a:t>
            </a:r>
          </a:p>
          <a:p>
            <a:r>
              <a:rPr lang="en-US" sz="1800" dirty="0">
                <a:latin typeface="Cairo" panose="020B0604020202020204" charset="-78"/>
                <a:cs typeface="Cairo" panose="020B0604020202020204" charset="-78"/>
              </a:rPr>
              <a:t>			</a:t>
            </a:r>
          </a:p>
          <a:p>
            <a:endParaRPr lang="en-US" sz="1800" dirty="0"/>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57416141-A4DA-9862-C8A5-CED51776A1B3}"/>
                  </a:ext>
                </a:extLst>
              </p:cNvPr>
              <p:cNvSpPr txBox="1"/>
              <p:nvPr/>
            </p:nvSpPr>
            <p:spPr>
              <a:xfrm>
                <a:off x="3078175" y="2510139"/>
                <a:ext cx="2978720" cy="480516"/>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𝑃𝑆𝑁𝑅</m:t>
                    </m:r>
                    <m:r>
                      <a:rPr lang="en-US" sz="2000" b="0" i="1" smtClean="0">
                        <a:latin typeface="Cambria Math" panose="02040503050406030204" pitchFamily="18" charset="0"/>
                      </a:rPr>
                      <m:t>=10.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𝑀𝐴𝑋</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𝑀𝑆𝐸</m:t>
                        </m:r>
                      </m:den>
                    </m:f>
                  </m:oMath>
                </a14:m>
                <a:r>
                  <a:rPr lang="en-US" sz="2000"/>
                  <a:t>)</a:t>
                </a:r>
              </a:p>
            </p:txBody>
          </p:sp>
        </mc:Choice>
        <mc:Fallback xmlns="">
          <p:sp>
            <p:nvSpPr>
              <p:cNvPr id="4" name="Hộp Văn bản 3">
                <a:extLst>
                  <a:ext uri="{FF2B5EF4-FFF2-40B4-BE49-F238E27FC236}">
                    <a16:creationId xmlns:a16="http://schemas.microsoft.com/office/drawing/2014/main" id="{57416141-A4DA-9862-C8A5-CED51776A1B3}"/>
                  </a:ext>
                </a:extLst>
              </p:cNvPr>
              <p:cNvSpPr txBox="1">
                <a:spLocks noRot="1" noChangeAspect="1" noMove="1" noResize="1" noEditPoints="1" noAdjustHandles="1" noChangeArrowheads="1" noChangeShapeType="1" noTextEdit="1"/>
              </p:cNvSpPr>
              <p:nvPr/>
            </p:nvSpPr>
            <p:spPr>
              <a:xfrm>
                <a:off x="3078175" y="2510139"/>
                <a:ext cx="2978720" cy="480516"/>
              </a:xfrm>
              <a:prstGeom prst="rect">
                <a:avLst/>
              </a:prstGeom>
              <a:blipFill>
                <a:blip r:embed="rId3"/>
                <a:stretch>
                  <a:fillRect b="-16456"/>
                </a:stretch>
              </a:blipFill>
            </p:spPr>
            <p:txBody>
              <a:bodyPr/>
              <a:lstStyle/>
              <a:p>
                <a:r>
                  <a:rPr lang="en-US">
                    <a:noFill/>
                  </a:rPr>
                  <a:t> </a:t>
                </a:r>
              </a:p>
            </p:txBody>
          </p:sp>
        </mc:Fallback>
      </mc:AlternateContent>
      <p:sp>
        <p:nvSpPr>
          <p:cNvPr id="5" name="Hộp Văn bản 4">
            <a:extLst>
              <a:ext uri="{FF2B5EF4-FFF2-40B4-BE49-F238E27FC236}">
                <a16:creationId xmlns:a16="http://schemas.microsoft.com/office/drawing/2014/main" id="{39226A31-41E6-367D-31F6-65E9306F9D2E}"/>
              </a:ext>
            </a:extLst>
          </p:cNvPr>
          <p:cNvSpPr txBox="1"/>
          <p:nvPr/>
        </p:nvSpPr>
        <p:spPr>
          <a:xfrm>
            <a:off x="610790" y="3248803"/>
            <a:ext cx="8167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airo" panose="020B0604020202020204" charset="-78"/>
                <a:cs typeface="Cairo" panose="020B0604020202020204" charset="-78"/>
              </a:rPr>
              <a:t>where: MAX is the maximum possible value of pixel in the image (always 1 or 255)</a:t>
            </a:r>
          </a:p>
          <a:p>
            <a:r>
              <a:rPr lang="en-US" sz="1800">
                <a:latin typeface="Cairo" panose="020B0604020202020204" charset="-78"/>
                <a:cs typeface="Cairo" panose="020B0604020202020204" charset="-78"/>
              </a:rPr>
              <a:t>              MSE is average square differences between pixel values of original and reconstruct image </a:t>
            </a:r>
          </a:p>
          <a:p>
            <a:endParaRPr lang="en-US" sz="1800"/>
          </a:p>
        </p:txBody>
      </p:sp>
    </p:spTree>
    <p:extLst>
      <p:ext uri="{BB962C8B-B14F-4D97-AF65-F5344CB8AC3E}">
        <p14:creationId xmlns:p14="http://schemas.microsoft.com/office/powerpoint/2010/main" val="1523715762"/>
      </p:ext>
    </p:extLst>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15" ma:contentTypeDescription="Create a new document." ma:contentTypeScope="" ma:versionID="5b652505418867494b0e803c2349447b">
  <xsd:schema xmlns:xsd="http://www.w3.org/2001/XMLSchema" xmlns:xs="http://www.w3.org/2001/XMLSchema" xmlns:p="http://schemas.microsoft.com/office/2006/metadata/properties" xmlns:ns3="fbec31ab-02d4-4389-a326-a424822b5a44" xmlns:ns4="ac18dfee-f0d7-4e76-a2aa-4d68fa0050cd" targetNamespace="http://schemas.microsoft.com/office/2006/metadata/properties" ma:root="true" ma:fieldsID="81ef0907400022159d030e90b62f8196" ns3:_="" ns4:_="">
    <xsd:import namespace="fbec31ab-02d4-4389-a326-a424822b5a44"/>
    <xsd:import namespace="ac18dfee-f0d7-4e76-a2aa-4d68fa0050c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c31ab-02d4-4389-a326-a424822b5a4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c18dfee-f0d7-4e76-a2aa-4d68fa0050cd" xsi:nil="true"/>
  </documentManagement>
</p:properties>
</file>

<file path=customXml/itemProps1.xml><?xml version="1.0" encoding="utf-8"?>
<ds:datastoreItem xmlns:ds="http://schemas.openxmlformats.org/officeDocument/2006/customXml" ds:itemID="{BF1F93CE-534A-459D-AC4D-6464F7A33556}">
  <ds:schemaRefs>
    <ds:schemaRef ds:uri="http://schemas.microsoft.com/sharepoint/v3/contenttype/forms"/>
  </ds:schemaRefs>
</ds:datastoreItem>
</file>

<file path=customXml/itemProps2.xml><?xml version="1.0" encoding="utf-8"?>
<ds:datastoreItem xmlns:ds="http://schemas.openxmlformats.org/officeDocument/2006/customXml" ds:itemID="{C41E3F1E-B0F2-42A2-8302-CF3C98006674}">
  <ds:schemaRefs>
    <ds:schemaRef ds:uri="ac18dfee-f0d7-4e76-a2aa-4d68fa0050cd"/>
    <ds:schemaRef ds:uri="fbec31ab-02d4-4389-a326-a424822b5a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672AF83-D997-4148-ACBA-1FA4E9408CDB}">
  <ds:schemaRefs>
    <ds:schemaRef ds:uri="ac18dfee-f0d7-4e76-a2aa-4d68fa0050cd"/>
    <ds:schemaRef ds:uri="fbec31ab-02d4-4389-a326-a424822b5a4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1408</Words>
  <Application>Microsoft Office PowerPoint</Application>
  <PresentationFormat>On-screen Show (16:9)</PresentationFormat>
  <Paragraphs>195</Paragraphs>
  <Slides>43</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Cambria Math</vt:lpstr>
      <vt:lpstr>Bebas Neue</vt:lpstr>
      <vt:lpstr>Arial</vt:lpstr>
      <vt:lpstr>Calibri</vt:lpstr>
      <vt:lpstr>Cairo</vt:lpstr>
      <vt:lpstr>Delius Swash Caps</vt:lpstr>
      <vt:lpstr>Montserrat</vt:lpstr>
      <vt:lpstr>Electrolize</vt:lpstr>
      <vt:lpstr>South Korean Robotics &amp; AI History Lesson for College by Slidesgo</vt:lpstr>
      <vt:lpstr>SINGLE IMAGE SUPER RESOLUTION</vt:lpstr>
      <vt:lpstr>01</vt:lpstr>
      <vt:lpstr>INTRODUCTION</vt:lpstr>
      <vt:lpstr>SINGLE IMAGE  SUPER  RESOLUTION (SISR)</vt:lpstr>
      <vt:lpstr>Application of SISR</vt:lpstr>
      <vt:lpstr>SISR DETAILS</vt:lpstr>
      <vt:lpstr>High-resolution .vs Low-resolution</vt:lpstr>
      <vt:lpstr>Dataset</vt:lpstr>
      <vt:lpstr>Evaluation metric</vt:lpstr>
      <vt:lpstr>Evaluation metric</vt:lpstr>
      <vt:lpstr>Evaluation metric</vt:lpstr>
      <vt:lpstr>METHODS &amp; ALGORITHMS</vt:lpstr>
      <vt:lpstr>3.1 Classical approach- Image processing</vt:lpstr>
      <vt:lpstr>3.1.1 Nearest neighbor</vt:lpstr>
      <vt:lpstr>3.1.2 Bilinear interpolation </vt:lpstr>
      <vt:lpstr>3.1.2 Bilinear interpolation </vt:lpstr>
      <vt:lpstr>3.1.3 Bicubic Interpolation </vt:lpstr>
      <vt:lpstr>3.2 Deep learning- CNNs</vt:lpstr>
      <vt:lpstr>3.2.1 SRCNN</vt:lpstr>
      <vt:lpstr>3.2.1 SRCNN</vt:lpstr>
      <vt:lpstr>3.2.2 ESPCN</vt:lpstr>
      <vt:lpstr>3.2.2 ESPCN</vt:lpstr>
      <vt:lpstr>3.2.2 ESPCN</vt:lpstr>
      <vt:lpstr>3.2.2 ESPCN</vt:lpstr>
      <vt:lpstr>3.2.3 VDSR</vt:lpstr>
      <vt:lpstr>3.2.3 VDSR</vt:lpstr>
      <vt:lpstr>3.3 Generative models</vt:lpstr>
      <vt:lpstr>3.3.1 dSRVAE</vt:lpstr>
      <vt:lpstr>3.3.2 SRGAN</vt:lpstr>
      <vt:lpstr>3.3.3 Real-ESRGAN</vt:lpstr>
      <vt:lpstr>DEMO </vt:lpstr>
      <vt:lpstr>Comparision</vt:lpstr>
      <vt:lpstr>Image processing</vt:lpstr>
      <vt:lpstr>Highest MOS - GAN models</vt:lpstr>
      <vt:lpstr>Highest MOS – GAN Models</vt:lpstr>
      <vt:lpstr>Highest MOS – GAN Models</vt:lpstr>
      <vt:lpstr>The easiest - Image processing</vt:lpstr>
      <vt:lpstr>The easiest - Image processing</vt:lpstr>
      <vt:lpstr>CNNs Method</vt:lpstr>
      <vt:lpstr>CNNs Method</vt:lpstr>
      <vt:lpstr>Recomendation</vt:lpstr>
      <vt:lpstr>Recomendation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Nguyen Dang Duy 20210272</cp:lastModifiedBy>
  <cp:revision>4</cp:revision>
  <dcterms:modified xsi:type="dcterms:W3CDTF">2024-05-30T12:31:51Z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